
<file path=[Content_Types].xml><?xml version="1.0" encoding="utf-8"?>
<Types xmlns="http://schemas.openxmlformats.org/package/2006/content-types">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1" roundtripDataSignature="AMtx7mi+fjPz/vJn2LYe86fsDwv6vafhq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20" Type="http://schemas.openxmlformats.org/officeDocument/2006/relationships/slide" Target="slides/slide16.xml"/><Relationship Id="rId41" Type="http://customschemas.google.com/relationships/presentationmetadata" Target="metadata"/><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slide" Target="slides/slide33.xml"/><Relationship Id="rId14" Type="http://schemas.openxmlformats.org/officeDocument/2006/relationships/slide" Target="slides/slide10.xml"/><Relationship Id="rId36" Type="http://schemas.openxmlformats.org/officeDocument/2006/relationships/slide" Target="slides/slide32.xml"/><Relationship Id="rId17" Type="http://schemas.openxmlformats.org/officeDocument/2006/relationships/slide" Target="slides/slide13.xml"/><Relationship Id="rId39" Type="http://schemas.openxmlformats.org/officeDocument/2006/relationships/slide" Target="slides/slide35.xml"/><Relationship Id="rId16" Type="http://schemas.openxmlformats.org/officeDocument/2006/relationships/slide" Target="slides/slide12.xml"/><Relationship Id="rId38" Type="http://schemas.openxmlformats.org/officeDocument/2006/relationships/slide" Target="slides/slide34.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8" name="Google Shape;58;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2" name="Google Shape;112;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8" name="Google Shape;118;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4" name="Google Shape;124;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0" name="Google Shape;130;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7" name="Google Shape;137;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3" name="Google Shape;143;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3ab280136d4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3ab280136d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3ab280136d4_0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5" name="Google Shape;155;g3ab280136d4_0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1" name="Google Shape;161;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7" name="Google Shape;167;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3" name="Google Shape;63;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3" name="Google Shape;173;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9" name="Google Shape;179;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5" name="Google Shape;185;p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2" name="Google Shape;192;p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8" name="Google Shape;198;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4" name="Google Shape;204;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0" name="Google Shape;210;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6" name="Google Shape;216;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2" name="Google Shape;222;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8" name="Google Shape;228;p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9" name="Google Shape;69;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4" name="Google Shape;234;p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0" name="Google Shape;240;p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6" name="Google Shape;246;p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p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2" name="Google Shape;252;p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8" name="Google Shape;258;p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p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4" name="Google Shape;264;p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0" name="Google Shape;270;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5" name="Google Shape;75;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1" name="Google Shape;81;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7" name="Google Shape;87;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3" name="Google Shape;93;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9" name="Google Shape;99;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5" name="Google Shape;105;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6.png"/><Relationship Id="rId6"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4.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0" name="Shape 10"/>
        <p:cNvGrpSpPr/>
        <p:nvPr/>
      </p:nvGrpSpPr>
      <p:grpSpPr>
        <a:xfrm>
          <a:off x="0" y="0"/>
          <a:ext cx="0" cy="0"/>
          <a:chOff x="0" y="0"/>
          <a:chExt cx="0" cy="0"/>
        </a:xfrm>
      </p:grpSpPr>
      <p:pic>
        <p:nvPicPr>
          <p:cNvPr id="11" name="Google Shape;11;p23"/>
          <p:cNvPicPr preferRelativeResize="0"/>
          <p:nvPr/>
        </p:nvPicPr>
        <p:blipFill rotWithShape="1">
          <a:blip r:embed="rId2">
            <a:alphaModFix/>
          </a:blip>
          <a:srcRect b="0" l="0" r="0" t="0"/>
          <a:stretch/>
        </p:blipFill>
        <p:spPr>
          <a:xfrm>
            <a:off x="1083" y="0"/>
            <a:ext cx="12189834" cy="6858000"/>
          </a:xfrm>
          <a:prstGeom prst="rect">
            <a:avLst/>
          </a:prstGeom>
          <a:noFill/>
          <a:ln>
            <a:noFill/>
          </a:ln>
        </p:spPr>
      </p:pic>
      <p:sp>
        <p:nvSpPr>
          <p:cNvPr id="12" name="Google Shape;12;p23"/>
          <p:cNvSpPr/>
          <p:nvPr/>
        </p:nvSpPr>
        <p:spPr>
          <a:xfrm>
            <a:off x="-1" y="0"/>
            <a:ext cx="12190918" cy="5536248"/>
          </a:xfrm>
          <a:prstGeom prst="flowChartPunchedTape">
            <a:avLst/>
          </a:prstGeom>
          <a:gradFill>
            <a:gsLst>
              <a:gs pos="0">
                <a:srgbClr val="FFFFFF">
                  <a:alpha val="78823"/>
                </a:srgbClr>
              </a:gs>
              <a:gs pos="100000">
                <a:srgbClr val="FFFFFF">
                  <a:alpha val="29019"/>
                </a:srgbClr>
              </a:gs>
            </a:gsLst>
            <a:lin ang="18900000" scaled="0"/>
          </a:gradFill>
          <a:ln>
            <a:noFill/>
          </a:ln>
        </p:spPr>
        <p:txBody>
          <a:bodyPr anchorCtr="0" anchor="t" bIns="36575" lIns="36575" spcFirstLastPara="1" rIns="36575" wrap="square" tIns="3657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 name="Google Shape;13;p23"/>
          <p:cNvSpPr txBox="1"/>
          <p:nvPr>
            <p:ph idx="1" type="subTitle"/>
          </p:nvPr>
        </p:nvSpPr>
        <p:spPr>
          <a:xfrm>
            <a:off x="838201" y="1926547"/>
            <a:ext cx="10515599" cy="1070557"/>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1000"/>
              </a:spcBef>
              <a:spcAft>
                <a:spcPts val="0"/>
              </a:spcAft>
              <a:buClr>
                <a:srgbClr val="003153"/>
              </a:buClr>
              <a:buSzPts val="2400"/>
              <a:buNone/>
              <a:defRPr b="1" sz="2400">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7" name="Google Shape;17;p23"/>
          <p:cNvSpPr/>
          <p:nvPr/>
        </p:nvSpPr>
        <p:spPr>
          <a:xfrm>
            <a:off x="10399090" y="537310"/>
            <a:ext cx="954710" cy="674762"/>
          </a:xfrm>
          <a:custGeom>
            <a:rect b="b" l="l" r="r" t="t"/>
            <a:pathLst>
              <a:path extrusionOk="0" h="1388740" w="1964908">
                <a:moveTo>
                  <a:pt x="0" y="0"/>
                </a:moveTo>
                <a:lnTo>
                  <a:pt x="1964907" y="0"/>
                </a:lnTo>
                <a:lnTo>
                  <a:pt x="1964907" y="1388740"/>
                </a:lnTo>
                <a:lnTo>
                  <a:pt x="0" y="138874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8" name="Google Shape;18;p23"/>
          <p:cNvSpPr/>
          <p:nvPr/>
        </p:nvSpPr>
        <p:spPr>
          <a:xfrm>
            <a:off x="7043882" y="508294"/>
            <a:ext cx="1186237" cy="668008"/>
          </a:xfrm>
          <a:custGeom>
            <a:rect b="b" l="l" r="r" t="t"/>
            <a:pathLst>
              <a:path extrusionOk="0" h="1374840" w="2441419">
                <a:moveTo>
                  <a:pt x="0" y="0"/>
                </a:moveTo>
                <a:lnTo>
                  <a:pt x="2441419" y="0"/>
                </a:lnTo>
                <a:lnTo>
                  <a:pt x="2441419" y="1374839"/>
                </a:lnTo>
                <a:lnTo>
                  <a:pt x="0" y="137483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id="19" name="Google Shape;19;p23"/>
          <p:cNvPicPr preferRelativeResize="0"/>
          <p:nvPr/>
        </p:nvPicPr>
        <p:blipFill rotWithShape="1">
          <a:blip r:embed="rId5">
            <a:alphaModFix/>
          </a:blip>
          <a:srcRect b="34450" l="0" r="0" t="26329"/>
          <a:stretch/>
        </p:blipFill>
        <p:spPr>
          <a:xfrm>
            <a:off x="807627" y="619012"/>
            <a:ext cx="1138706" cy="446573"/>
          </a:xfrm>
          <a:prstGeom prst="rect">
            <a:avLst/>
          </a:prstGeom>
          <a:noFill/>
          <a:ln>
            <a:noFill/>
          </a:ln>
        </p:spPr>
      </p:pic>
      <p:pic>
        <p:nvPicPr>
          <p:cNvPr id="20" name="Google Shape;20;p23"/>
          <p:cNvPicPr preferRelativeResize="0"/>
          <p:nvPr/>
        </p:nvPicPr>
        <p:blipFill rotWithShape="1">
          <a:blip r:embed="rId6">
            <a:alphaModFix/>
          </a:blip>
          <a:srcRect b="0" l="0" r="0" t="0"/>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1" name="Shape 21"/>
        <p:cNvGrpSpPr/>
        <p:nvPr/>
      </p:nvGrpSpPr>
      <p:grpSpPr>
        <a:xfrm>
          <a:off x="0" y="0"/>
          <a:ext cx="0" cy="0"/>
          <a:chOff x="0" y="0"/>
          <a:chExt cx="0" cy="0"/>
        </a:xfrm>
      </p:grpSpPr>
      <p:pic>
        <p:nvPicPr>
          <p:cNvPr id="22" name="Google Shape;22;p24"/>
          <p:cNvPicPr preferRelativeResize="0"/>
          <p:nvPr/>
        </p:nvPicPr>
        <p:blipFill rotWithShape="1">
          <a:blip r:embed="rId2">
            <a:alphaModFix/>
          </a:blip>
          <a:srcRect b="50681" l="0" r="7464" t="0"/>
          <a:stretch/>
        </p:blipFill>
        <p:spPr>
          <a:xfrm>
            <a:off x="0" y="5338657"/>
            <a:ext cx="12192000" cy="1519343"/>
          </a:xfrm>
          <a:prstGeom prst="rect">
            <a:avLst/>
          </a:prstGeom>
          <a:noFill/>
          <a:ln>
            <a:noFill/>
          </a:ln>
        </p:spPr>
      </p:pic>
      <p:sp>
        <p:nvSpPr>
          <p:cNvPr id="23" name="Google Shape;23;p24"/>
          <p:cNvSpPr/>
          <p:nvPr/>
        </p:nvSpPr>
        <p:spPr>
          <a:xfrm>
            <a:off x="0" y="0"/>
            <a:ext cx="12192000" cy="6858000"/>
          </a:xfrm>
          <a:prstGeom prst="rect">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lue and green logo&#10;&#10;Description automatically generated" id="24" name="Google Shape;24;p24"/>
          <p:cNvPicPr preferRelativeResize="0"/>
          <p:nvPr/>
        </p:nvPicPr>
        <p:blipFill rotWithShape="1">
          <a:blip r:embed="rId3">
            <a:alphaModFix/>
          </a:blip>
          <a:srcRect b="0" l="0" r="0" t="0"/>
          <a:stretch/>
        </p:blipFill>
        <p:spPr>
          <a:xfrm>
            <a:off x="838200" y="384725"/>
            <a:ext cx="1260953" cy="831363"/>
          </a:xfrm>
          <a:prstGeom prst="rect">
            <a:avLst/>
          </a:prstGeom>
          <a:noFill/>
          <a:ln>
            <a:noFill/>
          </a:ln>
        </p:spPr>
      </p:pic>
      <p:cxnSp>
        <p:nvCxnSpPr>
          <p:cNvPr id="25" name="Google Shape;25;p24"/>
          <p:cNvCxnSpPr/>
          <p:nvPr/>
        </p:nvCxnSpPr>
        <p:spPr>
          <a:xfrm>
            <a:off x="838200" y="1043797"/>
            <a:ext cx="10515600" cy="0"/>
          </a:xfrm>
          <a:prstGeom prst="straightConnector1">
            <a:avLst/>
          </a:prstGeom>
          <a:noFill/>
          <a:ln cap="flat" cmpd="sng" w="9525">
            <a:solidFill>
              <a:schemeClr val="accent1"/>
            </a:solidFill>
            <a:prstDash val="solid"/>
            <a:miter lim="800000"/>
            <a:headEnd len="sm" w="sm" type="none"/>
            <a:tailEnd len="sm" w="sm" type="none"/>
          </a:ln>
        </p:spPr>
      </p:cxnSp>
      <p:sp>
        <p:nvSpPr>
          <p:cNvPr id="26" name="Google Shape;26;p24"/>
          <p:cNvSpPr txBox="1"/>
          <p:nvPr/>
        </p:nvSpPr>
        <p:spPr>
          <a:xfrm>
            <a:off x="2099153" y="667369"/>
            <a:ext cx="758342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1" lang="en-US" sz="1800" u="none" cap="none" strike="noStrike">
                <a:solidFill>
                  <a:srgbClr val="466DB0"/>
                </a:solidFill>
                <a:latin typeface="Calibri"/>
                <a:ea typeface="Calibri"/>
                <a:cs typeface="Calibri"/>
                <a:sym typeface="Calibri"/>
              </a:rPr>
              <a:t>Dự án Thúc đẩy Tiết kiệm năng lượng trong các ngành công nghiệp Việt Nam</a:t>
            </a:r>
            <a:endParaRPr b="1" i="1" sz="1800" u="none" cap="none" strike="noStrike">
              <a:solidFill>
                <a:srgbClr val="466DB0"/>
              </a:solidFill>
              <a:latin typeface="Calibri"/>
              <a:ea typeface="Calibri"/>
              <a:cs typeface="Calibri"/>
              <a:sym typeface="Calibri"/>
            </a:endParaRPr>
          </a:p>
        </p:txBody>
      </p:sp>
      <p:pic>
        <p:nvPicPr>
          <p:cNvPr id="27" name="Google Shape;27;p24"/>
          <p:cNvPicPr preferRelativeResize="0"/>
          <p:nvPr/>
        </p:nvPicPr>
        <p:blipFill rotWithShape="1">
          <a:blip r:embed="rId4">
            <a:alphaModFix/>
          </a:blip>
          <a:srcRect b="0" l="0" r="0" t="0"/>
          <a:stretch/>
        </p:blipFill>
        <p:spPr>
          <a:xfrm>
            <a:off x="9678498" y="384725"/>
            <a:ext cx="1903411" cy="79136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spTree>
      <p:nvGrpSpPr>
        <p:cNvPr id="28" name="Shape 28"/>
        <p:cNvGrpSpPr/>
        <p:nvPr/>
      </p:nvGrpSpPr>
      <p:grpSpPr>
        <a:xfrm>
          <a:off x="0" y="0"/>
          <a:ext cx="0" cy="0"/>
          <a:chOff x="0" y="0"/>
          <a:chExt cx="0" cy="0"/>
        </a:xfrm>
      </p:grpSpPr>
      <p:pic>
        <p:nvPicPr>
          <p:cNvPr id="29" name="Google Shape;29;p25"/>
          <p:cNvPicPr preferRelativeResize="0"/>
          <p:nvPr/>
        </p:nvPicPr>
        <p:blipFill rotWithShape="1">
          <a:blip r:embed="rId2">
            <a:alphaModFix/>
          </a:blip>
          <a:srcRect b="50681" l="0" r="7464" t="0"/>
          <a:stretch/>
        </p:blipFill>
        <p:spPr>
          <a:xfrm>
            <a:off x="0" y="5338657"/>
            <a:ext cx="12192000" cy="1519343"/>
          </a:xfrm>
          <a:prstGeom prst="rect">
            <a:avLst/>
          </a:prstGeom>
          <a:noFill/>
          <a:ln>
            <a:noFill/>
          </a:ln>
        </p:spPr>
      </p:pic>
      <p:sp>
        <p:nvSpPr>
          <p:cNvPr id="30" name="Google Shape;30;p25"/>
          <p:cNvSpPr/>
          <p:nvPr/>
        </p:nvSpPr>
        <p:spPr>
          <a:xfrm>
            <a:off x="0" y="0"/>
            <a:ext cx="12192000" cy="6858000"/>
          </a:xfrm>
          <a:prstGeom prst="rect">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lue and green logo&#10;&#10;Description automatically generated" id="31" name="Google Shape;31;p25"/>
          <p:cNvPicPr preferRelativeResize="0"/>
          <p:nvPr/>
        </p:nvPicPr>
        <p:blipFill rotWithShape="1">
          <a:blip r:embed="rId3">
            <a:alphaModFix/>
          </a:blip>
          <a:srcRect b="0" l="0" r="0" t="0"/>
          <a:stretch/>
        </p:blipFill>
        <p:spPr>
          <a:xfrm>
            <a:off x="838200" y="384725"/>
            <a:ext cx="1260953" cy="831363"/>
          </a:xfrm>
          <a:prstGeom prst="rect">
            <a:avLst/>
          </a:prstGeom>
          <a:noFill/>
          <a:ln>
            <a:noFill/>
          </a:ln>
        </p:spPr>
      </p:pic>
      <p:cxnSp>
        <p:nvCxnSpPr>
          <p:cNvPr id="32" name="Google Shape;32;p25"/>
          <p:cNvCxnSpPr/>
          <p:nvPr/>
        </p:nvCxnSpPr>
        <p:spPr>
          <a:xfrm>
            <a:off x="838200" y="1043797"/>
            <a:ext cx="10515600" cy="0"/>
          </a:xfrm>
          <a:prstGeom prst="straightConnector1">
            <a:avLst/>
          </a:prstGeom>
          <a:noFill/>
          <a:ln cap="flat" cmpd="sng" w="9525">
            <a:solidFill>
              <a:schemeClr val="accent1"/>
            </a:solidFill>
            <a:prstDash val="solid"/>
            <a:miter lim="800000"/>
            <a:headEnd len="sm" w="sm" type="none"/>
            <a:tailEnd len="sm" w="sm" type="none"/>
          </a:ln>
        </p:spPr>
      </p:cxnSp>
      <p:sp>
        <p:nvSpPr>
          <p:cNvPr id="33" name="Google Shape;33;p25"/>
          <p:cNvSpPr txBox="1"/>
          <p:nvPr/>
        </p:nvSpPr>
        <p:spPr>
          <a:xfrm>
            <a:off x="2099153" y="667369"/>
            <a:ext cx="758342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1" lang="en-US" sz="1800" u="none" cap="none" strike="noStrike">
                <a:solidFill>
                  <a:srgbClr val="466DB0"/>
                </a:solidFill>
                <a:latin typeface="Calibri"/>
                <a:ea typeface="Calibri"/>
                <a:cs typeface="Calibri"/>
                <a:sym typeface="Calibri"/>
              </a:rPr>
              <a:t>Dự án Thúc đẩy Tiết kiệm năng lượng trong các ngành công nghiệp Việt Nam</a:t>
            </a:r>
            <a:endParaRPr b="1" i="1" sz="1800" u="none" cap="none" strike="noStrike">
              <a:solidFill>
                <a:srgbClr val="466DB0"/>
              </a:solidFill>
              <a:latin typeface="Calibri"/>
              <a:ea typeface="Calibri"/>
              <a:cs typeface="Calibri"/>
              <a:sym typeface="Calibri"/>
            </a:endParaRPr>
          </a:p>
        </p:txBody>
      </p:sp>
      <p:pic>
        <p:nvPicPr>
          <p:cNvPr id="34" name="Google Shape;34;p25"/>
          <p:cNvPicPr preferRelativeResize="0"/>
          <p:nvPr/>
        </p:nvPicPr>
        <p:blipFill rotWithShape="1">
          <a:blip r:embed="rId4">
            <a:alphaModFix/>
          </a:blip>
          <a:srcRect b="0" l="0" r="0" t="0"/>
          <a:stretch/>
        </p:blipFill>
        <p:spPr>
          <a:xfrm>
            <a:off x="9678498" y="384725"/>
            <a:ext cx="1903411" cy="79136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p:cSld name="2_Title and Content">
    <p:spTree>
      <p:nvGrpSpPr>
        <p:cNvPr id="35" name="Shape 35"/>
        <p:cNvGrpSpPr/>
        <p:nvPr/>
      </p:nvGrpSpPr>
      <p:grpSpPr>
        <a:xfrm>
          <a:off x="0" y="0"/>
          <a:ext cx="0" cy="0"/>
          <a:chOff x="0" y="0"/>
          <a:chExt cx="0" cy="0"/>
        </a:xfrm>
      </p:grpSpPr>
      <p:pic>
        <p:nvPicPr>
          <p:cNvPr id="36" name="Google Shape;36;p26"/>
          <p:cNvPicPr preferRelativeResize="0"/>
          <p:nvPr/>
        </p:nvPicPr>
        <p:blipFill rotWithShape="1">
          <a:blip r:embed="rId2">
            <a:alphaModFix/>
          </a:blip>
          <a:srcRect b="50681" l="0" r="7464" t="0"/>
          <a:stretch/>
        </p:blipFill>
        <p:spPr>
          <a:xfrm>
            <a:off x="0" y="5338657"/>
            <a:ext cx="12192000" cy="1519343"/>
          </a:xfrm>
          <a:prstGeom prst="rect">
            <a:avLst/>
          </a:prstGeom>
          <a:noFill/>
          <a:ln>
            <a:noFill/>
          </a:ln>
        </p:spPr>
      </p:pic>
      <p:sp>
        <p:nvSpPr>
          <p:cNvPr id="37" name="Google Shape;37;p26"/>
          <p:cNvSpPr/>
          <p:nvPr/>
        </p:nvSpPr>
        <p:spPr>
          <a:xfrm>
            <a:off x="0" y="0"/>
            <a:ext cx="12192000" cy="6858000"/>
          </a:xfrm>
          <a:prstGeom prst="rect">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lue and green logo&#10;&#10;Description automatically generated" id="38" name="Google Shape;38;p26"/>
          <p:cNvPicPr preferRelativeResize="0"/>
          <p:nvPr/>
        </p:nvPicPr>
        <p:blipFill rotWithShape="1">
          <a:blip r:embed="rId3">
            <a:alphaModFix/>
          </a:blip>
          <a:srcRect b="0" l="0" r="0" t="0"/>
          <a:stretch/>
        </p:blipFill>
        <p:spPr>
          <a:xfrm>
            <a:off x="838200" y="384725"/>
            <a:ext cx="1260953" cy="831363"/>
          </a:xfrm>
          <a:prstGeom prst="rect">
            <a:avLst/>
          </a:prstGeom>
          <a:noFill/>
          <a:ln>
            <a:noFill/>
          </a:ln>
        </p:spPr>
      </p:pic>
      <p:cxnSp>
        <p:nvCxnSpPr>
          <p:cNvPr id="39" name="Google Shape;39;p26"/>
          <p:cNvCxnSpPr/>
          <p:nvPr/>
        </p:nvCxnSpPr>
        <p:spPr>
          <a:xfrm>
            <a:off x="838200" y="1043797"/>
            <a:ext cx="10515600" cy="0"/>
          </a:xfrm>
          <a:prstGeom prst="straightConnector1">
            <a:avLst/>
          </a:prstGeom>
          <a:noFill/>
          <a:ln cap="flat" cmpd="sng" w="9525">
            <a:solidFill>
              <a:schemeClr val="accent1"/>
            </a:solidFill>
            <a:prstDash val="solid"/>
            <a:miter lim="800000"/>
            <a:headEnd len="sm" w="sm" type="none"/>
            <a:tailEnd len="sm" w="sm" type="none"/>
          </a:ln>
        </p:spPr>
      </p:cxnSp>
      <p:sp>
        <p:nvSpPr>
          <p:cNvPr id="40" name="Google Shape;40;p26"/>
          <p:cNvSpPr txBox="1"/>
          <p:nvPr/>
        </p:nvSpPr>
        <p:spPr>
          <a:xfrm>
            <a:off x="2099153" y="667369"/>
            <a:ext cx="758342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1" lang="en-US" sz="1800" u="none" cap="none" strike="noStrike">
                <a:solidFill>
                  <a:srgbClr val="466DB0"/>
                </a:solidFill>
                <a:latin typeface="Calibri"/>
                <a:ea typeface="Calibri"/>
                <a:cs typeface="Calibri"/>
                <a:sym typeface="Calibri"/>
              </a:rPr>
              <a:t>Dự án Thúc đẩy Tiết kiệm năng lượng trong các ngành công nghiệp Việt Nam</a:t>
            </a:r>
            <a:endParaRPr b="1" i="1" sz="1800" u="none" cap="none" strike="noStrike">
              <a:solidFill>
                <a:srgbClr val="466DB0"/>
              </a:solidFill>
              <a:latin typeface="Calibri"/>
              <a:ea typeface="Calibri"/>
              <a:cs typeface="Calibri"/>
              <a:sym typeface="Calibri"/>
            </a:endParaRPr>
          </a:p>
        </p:txBody>
      </p:sp>
      <p:pic>
        <p:nvPicPr>
          <p:cNvPr id="41" name="Google Shape;41;p26"/>
          <p:cNvPicPr preferRelativeResize="0"/>
          <p:nvPr/>
        </p:nvPicPr>
        <p:blipFill rotWithShape="1">
          <a:blip r:embed="rId4">
            <a:alphaModFix/>
          </a:blip>
          <a:srcRect b="0" l="0" r="0" t="0"/>
          <a:stretch/>
        </p:blipFill>
        <p:spPr>
          <a:xfrm>
            <a:off x="9678498" y="384725"/>
            <a:ext cx="1903411" cy="79136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and Content">
  <p:cSld name="3_Title and Content">
    <p:spTree>
      <p:nvGrpSpPr>
        <p:cNvPr id="42" name="Shape 42"/>
        <p:cNvGrpSpPr/>
        <p:nvPr/>
      </p:nvGrpSpPr>
      <p:grpSpPr>
        <a:xfrm>
          <a:off x="0" y="0"/>
          <a:ext cx="0" cy="0"/>
          <a:chOff x="0" y="0"/>
          <a:chExt cx="0" cy="0"/>
        </a:xfrm>
      </p:grpSpPr>
      <p:pic>
        <p:nvPicPr>
          <p:cNvPr id="43" name="Google Shape;43;p27"/>
          <p:cNvPicPr preferRelativeResize="0"/>
          <p:nvPr/>
        </p:nvPicPr>
        <p:blipFill rotWithShape="1">
          <a:blip r:embed="rId2">
            <a:alphaModFix/>
          </a:blip>
          <a:srcRect b="50681" l="0" r="7464" t="0"/>
          <a:stretch/>
        </p:blipFill>
        <p:spPr>
          <a:xfrm>
            <a:off x="0" y="5338657"/>
            <a:ext cx="12192000" cy="1519343"/>
          </a:xfrm>
          <a:prstGeom prst="rect">
            <a:avLst/>
          </a:prstGeom>
          <a:noFill/>
          <a:ln>
            <a:noFill/>
          </a:ln>
        </p:spPr>
      </p:pic>
      <p:sp>
        <p:nvSpPr>
          <p:cNvPr id="44" name="Google Shape;44;p27"/>
          <p:cNvSpPr/>
          <p:nvPr/>
        </p:nvSpPr>
        <p:spPr>
          <a:xfrm>
            <a:off x="0" y="0"/>
            <a:ext cx="12192000" cy="6858000"/>
          </a:xfrm>
          <a:prstGeom prst="rect">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lue and green logo&#10;&#10;Description automatically generated" id="45" name="Google Shape;45;p27"/>
          <p:cNvPicPr preferRelativeResize="0"/>
          <p:nvPr/>
        </p:nvPicPr>
        <p:blipFill rotWithShape="1">
          <a:blip r:embed="rId3">
            <a:alphaModFix/>
          </a:blip>
          <a:srcRect b="0" l="0" r="0" t="0"/>
          <a:stretch/>
        </p:blipFill>
        <p:spPr>
          <a:xfrm>
            <a:off x="838200" y="384725"/>
            <a:ext cx="1260953" cy="831363"/>
          </a:xfrm>
          <a:prstGeom prst="rect">
            <a:avLst/>
          </a:prstGeom>
          <a:noFill/>
          <a:ln>
            <a:noFill/>
          </a:ln>
        </p:spPr>
      </p:pic>
      <p:cxnSp>
        <p:nvCxnSpPr>
          <p:cNvPr id="46" name="Google Shape;46;p27"/>
          <p:cNvCxnSpPr/>
          <p:nvPr/>
        </p:nvCxnSpPr>
        <p:spPr>
          <a:xfrm>
            <a:off x="838200" y="1043797"/>
            <a:ext cx="10515600" cy="0"/>
          </a:xfrm>
          <a:prstGeom prst="straightConnector1">
            <a:avLst/>
          </a:prstGeom>
          <a:noFill/>
          <a:ln cap="flat" cmpd="sng" w="9525">
            <a:solidFill>
              <a:schemeClr val="accent1"/>
            </a:solidFill>
            <a:prstDash val="solid"/>
            <a:miter lim="800000"/>
            <a:headEnd len="sm" w="sm" type="none"/>
            <a:tailEnd len="sm" w="sm" type="none"/>
          </a:ln>
        </p:spPr>
      </p:cxnSp>
      <p:sp>
        <p:nvSpPr>
          <p:cNvPr id="47" name="Google Shape;47;p27"/>
          <p:cNvSpPr txBox="1"/>
          <p:nvPr/>
        </p:nvSpPr>
        <p:spPr>
          <a:xfrm>
            <a:off x="2099153" y="667369"/>
            <a:ext cx="758342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1" lang="en-US" sz="1800" u="none" cap="none" strike="noStrike">
                <a:solidFill>
                  <a:srgbClr val="466DB0"/>
                </a:solidFill>
                <a:latin typeface="Calibri"/>
                <a:ea typeface="Calibri"/>
                <a:cs typeface="Calibri"/>
                <a:sym typeface="Calibri"/>
              </a:rPr>
              <a:t>Dự án Thúc đẩy Tiết kiệm năng lượng trong các ngành công nghiệp Việt Nam</a:t>
            </a:r>
            <a:endParaRPr b="1" i="1" sz="1800" u="none" cap="none" strike="noStrike">
              <a:solidFill>
                <a:srgbClr val="466DB0"/>
              </a:solidFill>
              <a:latin typeface="Calibri"/>
              <a:ea typeface="Calibri"/>
              <a:cs typeface="Calibri"/>
              <a:sym typeface="Calibri"/>
            </a:endParaRPr>
          </a:p>
        </p:txBody>
      </p:sp>
      <p:pic>
        <p:nvPicPr>
          <p:cNvPr id="48" name="Google Shape;48;p27"/>
          <p:cNvPicPr preferRelativeResize="0"/>
          <p:nvPr/>
        </p:nvPicPr>
        <p:blipFill rotWithShape="1">
          <a:blip r:embed="rId4">
            <a:alphaModFix/>
          </a:blip>
          <a:srcRect b="0" l="0" r="0" t="0"/>
          <a:stretch/>
        </p:blipFill>
        <p:spPr>
          <a:xfrm>
            <a:off x="9678498" y="384725"/>
            <a:ext cx="1903411" cy="79136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and Content">
  <p:cSld name="4_Title and Content">
    <p:spTree>
      <p:nvGrpSpPr>
        <p:cNvPr id="49" name="Shape 49"/>
        <p:cNvGrpSpPr/>
        <p:nvPr/>
      </p:nvGrpSpPr>
      <p:grpSpPr>
        <a:xfrm>
          <a:off x="0" y="0"/>
          <a:ext cx="0" cy="0"/>
          <a:chOff x="0" y="0"/>
          <a:chExt cx="0" cy="0"/>
        </a:xfrm>
      </p:grpSpPr>
      <p:pic>
        <p:nvPicPr>
          <p:cNvPr id="50" name="Google Shape;50;p28"/>
          <p:cNvPicPr preferRelativeResize="0"/>
          <p:nvPr/>
        </p:nvPicPr>
        <p:blipFill rotWithShape="1">
          <a:blip r:embed="rId2">
            <a:alphaModFix/>
          </a:blip>
          <a:srcRect b="50681" l="0" r="7464" t="0"/>
          <a:stretch/>
        </p:blipFill>
        <p:spPr>
          <a:xfrm>
            <a:off x="0" y="5338657"/>
            <a:ext cx="12192000" cy="1519343"/>
          </a:xfrm>
          <a:prstGeom prst="rect">
            <a:avLst/>
          </a:prstGeom>
          <a:noFill/>
          <a:ln>
            <a:noFill/>
          </a:ln>
        </p:spPr>
      </p:pic>
      <p:sp>
        <p:nvSpPr>
          <p:cNvPr id="51" name="Google Shape;51;p28"/>
          <p:cNvSpPr/>
          <p:nvPr/>
        </p:nvSpPr>
        <p:spPr>
          <a:xfrm>
            <a:off x="0" y="0"/>
            <a:ext cx="12192000" cy="6858000"/>
          </a:xfrm>
          <a:prstGeom prst="rect">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lue and green logo&#10;&#10;Description automatically generated" id="52" name="Google Shape;52;p28"/>
          <p:cNvPicPr preferRelativeResize="0"/>
          <p:nvPr/>
        </p:nvPicPr>
        <p:blipFill rotWithShape="1">
          <a:blip r:embed="rId3">
            <a:alphaModFix/>
          </a:blip>
          <a:srcRect b="0" l="0" r="0" t="0"/>
          <a:stretch/>
        </p:blipFill>
        <p:spPr>
          <a:xfrm>
            <a:off x="838200" y="384725"/>
            <a:ext cx="1260953" cy="831363"/>
          </a:xfrm>
          <a:prstGeom prst="rect">
            <a:avLst/>
          </a:prstGeom>
          <a:noFill/>
          <a:ln>
            <a:noFill/>
          </a:ln>
        </p:spPr>
      </p:pic>
      <p:cxnSp>
        <p:nvCxnSpPr>
          <p:cNvPr id="53" name="Google Shape;53;p28"/>
          <p:cNvCxnSpPr/>
          <p:nvPr/>
        </p:nvCxnSpPr>
        <p:spPr>
          <a:xfrm>
            <a:off x="838200" y="1043797"/>
            <a:ext cx="10515600" cy="0"/>
          </a:xfrm>
          <a:prstGeom prst="straightConnector1">
            <a:avLst/>
          </a:prstGeom>
          <a:noFill/>
          <a:ln cap="flat" cmpd="sng" w="9525">
            <a:solidFill>
              <a:schemeClr val="accent1"/>
            </a:solidFill>
            <a:prstDash val="solid"/>
            <a:miter lim="800000"/>
            <a:headEnd len="sm" w="sm" type="none"/>
            <a:tailEnd len="sm" w="sm" type="none"/>
          </a:ln>
        </p:spPr>
      </p:cxnSp>
      <p:sp>
        <p:nvSpPr>
          <p:cNvPr id="54" name="Google Shape;54;p28"/>
          <p:cNvSpPr txBox="1"/>
          <p:nvPr/>
        </p:nvSpPr>
        <p:spPr>
          <a:xfrm>
            <a:off x="2099153" y="667369"/>
            <a:ext cx="758342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1" lang="en-US" sz="1800" u="none" cap="none" strike="noStrike">
                <a:solidFill>
                  <a:srgbClr val="466DB0"/>
                </a:solidFill>
                <a:latin typeface="Calibri"/>
                <a:ea typeface="Calibri"/>
                <a:cs typeface="Calibri"/>
                <a:sym typeface="Calibri"/>
              </a:rPr>
              <a:t>Dự án Thúc đẩy Tiết kiệm năng lượng trong các ngành công nghiệp Việt Nam</a:t>
            </a:r>
            <a:endParaRPr b="1" i="1" sz="1800" u="none" cap="none" strike="noStrike">
              <a:solidFill>
                <a:srgbClr val="466DB0"/>
              </a:solidFill>
              <a:latin typeface="Calibri"/>
              <a:ea typeface="Calibri"/>
              <a:cs typeface="Calibri"/>
              <a:sym typeface="Calibri"/>
            </a:endParaRPr>
          </a:p>
        </p:txBody>
      </p:sp>
      <p:pic>
        <p:nvPicPr>
          <p:cNvPr id="55" name="Google Shape;55;p28"/>
          <p:cNvPicPr preferRelativeResize="0"/>
          <p:nvPr/>
        </p:nvPicPr>
        <p:blipFill rotWithShape="1">
          <a:blip r:embed="rId4">
            <a:alphaModFix/>
          </a:blip>
          <a:srcRect b="0" l="0" r="0" t="0"/>
          <a:stretch/>
        </p:blipFill>
        <p:spPr>
          <a:xfrm>
            <a:off x="9678498" y="384725"/>
            <a:ext cx="1903411" cy="79136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 name="Google Shape;7;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2"/>
          <p:cNvSpPr txBox="1"/>
          <p:nvPr>
            <p:ph idx="1" type="subTitle"/>
          </p:nvPr>
        </p:nvSpPr>
        <p:spPr>
          <a:xfrm>
            <a:off x="1121067" y="2062434"/>
            <a:ext cx="9949800" cy="1070700"/>
          </a:xfrm>
          <a:prstGeom prst="rect">
            <a:avLst/>
          </a:prstGeom>
          <a:noFill/>
          <a:ln>
            <a:noFill/>
          </a:ln>
        </p:spPr>
        <p:txBody>
          <a:bodyPr anchorCtr="0" anchor="t" bIns="45700" lIns="91425" spcFirstLastPara="1" rIns="91425" wrap="square" tIns="45700">
            <a:normAutofit/>
          </a:bodyPr>
          <a:lstStyle/>
          <a:p>
            <a:pPr indent="0" lvl="0" marL="0" rtl="0" algn="ctr">
              <a:lnSpc>
                <a:spcPct val="130000"/>
              </a:lnSpc>
              <a:spcBef>
                <a:spcPts val="0"/>
              </a:spcBef>
              <a:spcAft>
                <a:spcPts val="0"/>
              </a:spcAft>
              <a:buClr>
                <a:srgbClr val="003153"/>
              </a:buClr>
              <a:buSzPts val="3000"/>
              <a:buNone/>
            </a:pPr>
            <a:r>
              <a:rPr lang="en-US" sz="3000"/>
              <a:t>ĐÁNH GIÁ DỰ ÁN VÀ PFIs ĐỂ CẤP BẢO LÃNH RSF</a:t>
            </a:r>
            <a:endParaRPr sz="30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33"/>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Vai trò của IE và ESCO</a:t>
            </a:r>
            <a:endParaRPr b="1" i="0" sz="3000" u="none" cap="none" strike="noStrike">
              <a:solidFill>
                <a:schemeClr val="lt1"/>
              </a:solidFill>
              <a:latin typeface="Arial"/>
              <a:ea typeface="Arial"/>
              <a:cs typeface="Arial"/>
              <a:sym typeface="Arial"/>
            </a:endParaRPr>
          </a:p>
        </p:txBody>
      </p:sp>
      <p:sp>
        <p:nvSpPr>
          <p:cNvPr id="115" name="Google Shape;115;p33"/>
          <p:cNvSpPr/>
          <p:nvPr/>
        </p:nvSpPr>
        <p:spPr>
          <a:xfrm>
            <a:off x="537210" y="2086813"/>
            <a:ext cx="11024172" cy="1287532"/>
          </a:xfrm>
          <a:prstGeom prst="rect">
            <a:avLst/>
          </a:prstGeom>
          <a:noFill/>
          <a:ln>
            <a:noFill/>
          </a:ln>
        </p:spPr>
        <p:txBody>
          <a:bodyPr anchorCtr="0" anchor="ctr" bIns="45700" lIns="91425" spcFirstLastPara="1" rIns="91425" wrap="square" tIns="45700">
            <a:spAutoFit/>
          </a:bodyPr>
          <a:lstStyle/>
          <a:p>
            <a:pPr indent="-285750" lvl="0" marL="285750" marR="0" rtl="0" algn="l">
              <a:lnSpc>
                <a:spcPct val="150000"/>
              </a:lnSpc>
              <a:spcBef>
                <a:spcPts val="0"/>
              </a:spcBef>
              <a:spcAft>
                <a:spcPts val="0"/>
              </a:spcAft>
              <a:buClr>
                <a:schemeClr val="dk1"/>
              </a:buClr>
              <a:buSzPts val="1800"/>
              <a:buFont typeface="Noto Sans Symbols"/>
              <a:buChar char="▪"/>
            </a:pPr>
            <a:r>
              <a:rPr b="1" lang="en-US" sz="1800">
                <a:solidFill>
                  <a:schemeClr val="dk1"/>
                </a:solidFill>
              </a:rPr>
              <a:t>I</a:t>
            </a:r>
            <a:r>
              <a:rPr b="1" i="0" lang="en-US" sz="1800" u="none" cap="none" strike="noStrike">
                <a:solidFill>
                  <a:schemeClr val="dk1"/>
                </a:solidFill>
                <a:latin typeface="Arial"/>
                <a:ea typeface="Arial"/>
                <a:cs typeface="Arial"/>
                <a:sym typeface="Arial"/>
              </a:rPr>
              <a:t>E (Industrial Enterprise):</a:t>
            </a:r>
            <a:r>
              <a:rPr b="0" i="0" lang="en-US" sz="1800" u="none" cap="none" strike="noStrike">
                <a:solidFill>
                  <a:schemeClr val="dk1"/>
                </a:solidFill>
                <a:latin typeface="Arial"/>
                <a:ea typeface="Arial"/>
                <a:cs typeface="Arial"/>
                <a:sym typeface="Arial"/>
              </a:rPr>
              <a:t> Doanh nghiệp công nghiệp đầu tư dự án EE nhằm giảm chi phí năng lượng.</a:t>
            </a:r>
            <a:endParaRPr/>
          </a:p>
          <a:p>
            <a:pPr indent="-285750" lvl="0" marL="285750" marR="0" rtl="0" algn="l">
              <a:lnSpc>
                <a:spcPct val="150000"/>
              </a:lnSpc>
              <a:spcBef>
                <a:spcPts val="0"/>
              </a:spcBef>
              <a:spcAft>
                <a:spcPts val="0"/>
              </a:spcAft>
              <a:buClr>
                <a:schemeClr val="dk1"/>
              </a:buClr>
              <a:buSzPts val="1800"/>
              <a:buFont typeface="Noto Sans Symbols"/>
              <a:buChar char="▪"/>
            </a:pPr>
            <a:r>
              <a:rPr b="1" i="0" lang="en-US" sz="1800" u="none" cap="none" strike="noStrike">
                <a:solidFill>
                  <a:schemeClr val="dk1"/>
                </a:solidFill>
                <a:latin typeface="Arial"/>
                <a:ea typeface="Arial"/>
                <a:cs typeface="Arial"/>
                <a:sym typeface="Arial"/>
              </a:rPr>
              <a:t>ESCO (Energy Service Company):</a:t>
            </a:r>
            <a:r>
              <a:rPr b="0" i="0" lang="en-US" sz="1800" u="none" cap="none" strike="noStrike">
                <a:solidFill>
                  <a:schemeClr val="dk1"/>
                </a:solidFill>
                <a:latin typeface="Arial"/>
                <a:ea typeface="Arial"/>
                <a:cs typeface="Arial"/>
                <a:sym typeface="Arial"/>
              </a:rPr>
              <a:t> Đơn vị cung cấp dịch vụ năng lượng trọn gói cho IE.</a:t>
            </a:r>
            <a:br>
              <a:rPr b="0" i="0" lang="en-US" sz="1800" u="none" cap="none" strike="noStrike">
                <a:solidFill>
                  <a:schemeClr val="dk1"/>
                </a:solidFill>
                <a:latin typeface="Arial"/>
                <a:ea typeface="Arial"/>
                <a:cs typeface="Arial"/>
                <a:sym typeface="Arial"/>
              </a:rPr>
            </a:br>
            <a:r>
              <a:rPr b="0" i="0" lang="en-US" sz="1800" u="none" cap="none" strike="noStrike">
                <a:solidFill>
                  <a:schemeClr val="dk1"/>
                </a:solidFill>
                <a:latin typeface="Arial"/>
                <a:ea typeface="Arial"/>
                <a:cs typeface="Arial"/>
                <a:sym typeface="Arial"/>
              </a:rPr>
              <a:t>Hai nhóm này là đối tượng trực tiếp vay vốn từ PFI và hưởng lợi từ RSF</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34"/>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Cơ chế hoạt động của RSF</a:t>
            </a:r>
            <a:endParaRPr b="1" i="0" sz="3000" u="none" cap="none" strike="noStrike">
              <a:solidFill>
                <a:schemeClr val="lt1"/>
              </a:solidFill>
              <a:latin typeface="Arial"/>
              <a:ea typeface="Arial"/>
              <a:cs typeface="Arial"/>
              <a:sym typeface="Arial"/>
            </a:endParaRPr>
          </a:p>
        </p:txBody>
      </p:sp>
      <p:sp>
        <p:nvSpPr>
          <p:cNvPr id="121" name="Google Shape;121;p34"/>
          <p:cNvSpPr/>
          <p:nvPr/>
        </p:nvSpPr>
        <p:spPr>
          <a:xfrm>
            <a:off x="1066800" y="2853766"/>
            <a:ext cx="8202887" cy="1881990"/>
          </a:xfrm>
          <a:prstGeom prst="rect">
            <a:avLst/>
          </a:prstGeom>
          <a:noFill/>
          <a:ln>
            <a:noFill/>
          </a:ln>
        </p:spPr>
        <p:txBody>
          <a:bodyPr anchorCtr="0" anchor="ctr" bIns="45700" lIns="91425" spcFirstLastPara="1" rIns="91425" wrap="square" tIns="45700">
            <a:spAutoFit/>
          </a:bodyPr>
          <a:lstStyle/>
          <a:p>
            <a:pPr indent="-285750" lvl="0" marL="285750" marR="0" rtl="0" algn="l">
              <a:lnSpc>
                <a:spcPct val="15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IE/ESCO đề xuất dự án và vay vốn từ PFI;</a:t>
            </a:r>
            <a:endParaRPr b="0" i="0" sz="2000" u="none" cap="none" strike="noStrike">
              <a:solidFill>
                <a:schemeClr val="dk1"/>
              </a:solidFill>
              <a:latin typeface="Arial"/>
              <a:ea typeface="Arial"/>
              <a:cs typeface="Arial"/>
              <a:sym typeface="Arial"/>
            </a:endParaRPr>
          </a:p>
          <a:p>
            <a:pPr indent="-285750" lvl="0" marL="285750" marR="0" rtl="0" algn="l">
              <a:lnSpc>
                <a:spcPct val="15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PFI thẩm định và gửi hồ sơ xin bảo lãnh đến PIE;</a:t>
            </a:r>
            <a:endParaRPr b="0" i="0" sz="2000" u="none" cap="none" strike="noStrike">
              <a:solidFill>
                <a:schemeClr val="dk1"/>
              </a:solidFill>
              <a:latin typeface="Arial"/>
              <a:ea typeface="Arial"/>
              <a:cs typeface="Arial"/>
              <a:sym typeface="Arial"/>
            </a:endParaRPr>
          </a:p>
          <a:p>
            <a:pPr indent="-285750" lvl="0" marL="285750" marR="0" rtl="0" algn="l">
              <a:lnSpc>
                <a:spcPct val="15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PIE xem xét, phát hành bảo lãnh RSF;</a:t>
            </a:r>
            <a:endParaRPr b="0" i="0" sz="2000" u="none" cap="none" strike="noStrike">
              <a:solidFill>
                <a:schemeClr val="dk1"/>
              </a:solidFill>
              <a:latin typeface="Arial"/>
              <a:ea typeface="Arial"/>
              <a:cs typeface="Arial"/>
              <a:sym typeface="Arial"/>
            </a:endParaRPr>
          </a:p>
          <a:p>
            <a:pPr indent="-285750" lvl="0" marL="285750" marR="0" rtl="0" algn="l">
              <a:lnSpc>
                <a:spcPct val="15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Khi dự án vỡ nợ, PIE bồi hoàn cho PFI phần bảo lãnh theo quy định.</a:t>
            </a:r>
            <a:endParaRPr b="0" i="0" sz="2000" u="none" cap="none" strike="noStrike">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35"/>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Tiêu chí lựa chọn PFIs</a:t>
            </a:r>
            <a:endParaRPr b="1" i="0" sz="3000" u="none" cap="none" strike="noStrike">
              <a:solidFill>
                <a:schemeClr val="lt1"/>
              </a:solidFill>
              <a:latin typeface="Arial"/>
              <a:ea typeface="Arial"/>
              <a:cs typeface="Arial"/>
              <a:sym typeface="Arial"/>
            </a:endParaRPr>
          </a:p>
        </p:txBody>
      </p:sp>
      <p:sp>
        <p:nvSpPr>
          <p:cNvPr id="127" name="Google Shape;127;p35"/>
          <p:cNvSpPr txBox="1"/>
          <p:nvPr/>
        </p:nvSpPr>
        <p:spPr>
          <a:xfrm>
            <a:off x="2282665" y="2615625"/>
            <a:ext cx="7626667" cy="2343655"/>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1" i="1" lang="en-US" sz="2000" u="none" cap="none" strike="noStrike">
                <a:solidFill>
                  <a:srgbClr val="000000"/>
                </a:solidFill>
                <a:latin typeface="Arial"/>
                <a:ea typeface="Arial"/>
                <a:cs typeface="Arial"/>
                <a:sym typeface="Arial"/>
              </a:rPr>
              <a:t>PFIs cần đáp ứng:</a:t>
            </a:r>
            <a:endParaRPr/>
          </a:p>
          <a:p>
            <a:pPr indent="-285750" lvl="0" marL="285750" marR="0" rtl="0" algn="l">
              <a:lnSpc>
                <a:spcPct val="15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Nợ xấu dưới 7%;</a:t>
            </a:r>
            <a:endParaRPr/>
          </a:p>
          <a:p>
            <a:pPr indent="-285750" lvl="0" marL="285750" marR="0" rtl="0" algn="l">
              <a:lnSpc>
                <a:spcPct val="15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Hệ số an toàn vốn (CAR) ≥ 8%;</a:t>
            </a:r>
            <a:endParaRPr/>
          </a:p>
          <a:p>
            <a:pPr indent="-285750" lvl="0" marL="285750" marR="0" rtl="0" algn="l">
              <a:lnSpc>
                <a:spcPct val="15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Có chiến lược tài trợ EE được phê duyệt;</a:t>
            </a:r>
            <a:endParaRPr/>
          </a:p>
          <a:p>
            <a:pPr indent="-285750" lvl="0" marL="285750" marR="0" rtl="0" algn="l">
              <a:lnSpc>
                <a:spcPct val="15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Báo cáo tài chính được kiểm toán trong 3 năm gần nhất.</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36"/>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Quy trình công nhận PFI</a:t>
            </a:r>
            <a:endParaRPr b="1" i="0" sz="3000" u="none" cap="none" strike="noStrike">
              <a:solidFill>
                <a:schemeClr val="lt1"/>
              </a:solidFill>
              <a:latin typeface="Arial"/>
              <a:ea typeface="Arial"/>
              <a:cs typeface="Arial"/>
              <a:sym typeface="Arial"/>
            </a:endParaRPr>
          </a:p>
        </p:txBody>
      </p:sp>
      <p:sp>
        <p:nvSpPr>
          <p:cNvPr id="133" name="Google Shape;133;p36"/>
          <p:cNvSpPr txBox="1"/>
          <p:nvPr/>
        </p:nvSpPr>
        <p:spPr>
          <a:xfrm>
            <a:off x="2282665" y="2615625"/>
            <a:ext cx="7626667" cy="496996"/>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US" sz="2000" u="none" cap="none" strike="noStrike">
                <a:solidFill>
                  <a:srgbClr val="000000"/>
                </a:solidFill>
                <a:latin typeface="Arial"/>
                <a:ea typeface="Arial"/>
                <a:cs typeface="Arial"/>
                <a:sym typeface="Arial"/>
              </a:rPr>
              <a:t>.</a:t>
            </a:r>
            <a:endParaRPr/>
          </a:p>
        </p:txBody>
      </p:sp>
      <p:sp>
        <p:nvSpPr>
          <p:cNvPr id="134" name="Google Shape;134;p36"/>
          <p:cNvSpPr/>
          <p:nvPr/>
        </p:nvSpPr>
        <p:spPr>
          <a:xfrm>
            <a:off x="1885950" y="2534096"/>
            <a:ext cx="5668539" cy="2060885"/>
          </a:xfrm>
          <a:prstGeom prst="rect">
            <a:avLst/>
          </a:prstGeom>
          <a:noFill/>
          <a:ln>
            <a:noFill/>
          </a:ln>
        </p:spPr>
        <p:txBody>
          <a:bodyPr anchorCtr="0" anchor="ctr" bIns="45700" lIns="91425" spcFirstLastPara="1" rIns="91425" wrap="square" tIns="45700">
            <a:spAutoFit/>
          </a:bodyPr>
          <a:lstStyle/>
          <a:p>
            <a:pPr indent="-285750" lvl="0" marL="285750" marR="0" rtl="0" algn="l">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MOIT phát hành thư mời quan tâm (EOI).</a:t>
            </a:r>
            <a:endParaRPr/>
          </a:p>
          <a:p>
            <a:pPr indent="-285750" lvl="0" marL="285750" marR="0" rtl="0" algn="l">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PFIs nộp hồ sơ, báo cáo tài chính.</a:t>
            </a:r>
            <a:endParaRPr/>
          </a:p>
          <a:p>
            <a:pPr indent="-285750" lvl="0" marL="285750" marR="0" rtl="0" algn="l">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PIE đánh giá, đề xuất danh sách.</a:t>
            </a:r>
            <a:endParaRPr/>
          </a:p>
          <a:p>
            <a:pPr indent="-285750" lvl="0" marL="285750" marR="0" rtl="0" algn="l">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MOIT phê duyệt và cấp thư công nhận.</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37"/>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Giám sát năng lực PFIs</a:t>
            </a:r>
            <a:endParaRPr b="1" i="0" sz="3000" u="none" cap="none" strike="noStrike">
              <a:solidFill>
                <a:schemeClr val="lt1"/>
              </a:solidFill>
              <a:latin typeface="Arial"/>
              <a:ea typeface="Arial"/>
              <a:cs typeface="Arial"/>
              <a:sym typeface="Arial"/>
            </a:endParaRPr>
          </a:p>
        </p:txBody>
      </p:sp>
      <p:sp>
        <p:nvSpPr>
          <p:cNvPr id="140" name="Google Shape;140;p37"/>
          <p:cNvSpPr txBox="1"/>
          <p:nvPr/>
        </p:nvSpPr>
        <p:spPr>
          <a:xfrm>
            <a:off x="838200" y="2476738"/>
            <a:ext cx="10515598" cy="1420325"/>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US" sz="2000" u="none" cap="none" strike="noStrike">
                <a:solidFill>
                  <a:srgbClr val="000000"/>
                </a:solidFill>
                <a:latin typeface="Arial"/>
                <a:ea typeface="Arial"/>
                <a:cs typeface="Arial"/>
                <a:sym typeface="Arial"/>
              </a:rPr>
              <a:t>PIE giám sát PFIs hằng năm để đảm bảo họ vẫn đáp ứng tiêu chí.</a:t>
            </a:r>
            <a:br>
              <a:rPr b="0" i="0" lang="en-US" sz="2000" u="none" cap="none" strike="noStrike">
                <a:solidFill>
                  <a:srgbClr val="000000"/>
                </a:solidFill>
                <a:latin typeface="Arial"/>
                <a:ea typeface="Arial"/>
                <a:cs typeface="Arial"/>
                <a:sym typeface="Arial"/>
              </a:rPr>
            </a:br>
            <a:r>
              <a:rPr b="0" i="0" lang="en-US" sz="2000" u="none" cap="none" strike="noStrike">
                <a:solidFill>
                  <a:srgbClr val="000000"/>
                </a:solidFill>
                <a:latin typeface="Arial"/>
                <a:ea typeface="Arial"/>
                <a:cs typeface="Arial"/>
                <a:sym typeface="Arial"/>
              </a:rPr>
              <a:t>PFIs phải cung cấp báo cáo định kỳ và có thể bị yêu cầu lập kế hoạch phát triển thể chế (IDP) nếu chưa đạt chuẩn</a:t>
            </a:r>
            <a:endParaRPr b="0" i="0" sz="20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38"/>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Trách nhiệm của PFIs</a:t>
            </a:r>
            <a:endParaRPr b="1" i="0" sz="3000" u="none" cap="none" strike="noStrike">
              <a:solidFill>
                <a:schemeClr val="lt1"/>
              </a:solidFill>
              <a:latin typeface="Arial"/>
              <a:ea typeface="Arial"/>
              <a:cs typeface="Arial"/>
              <a:sym typeface="Arial"/>
            </a:endParaRPr>
          </a:p>
        </p:txBody>
      </p:sp>
      <p:sp>
        <p:nvSpPr>
          <p:cNvPr id="146" name="Google Shape;146;p38"/>
          <p:cNvSpPr txBox="1"/>
          <p:nvPr/>
        </p:nvSpPr>
        <p:spPr>
          <a:xfrm>
            <a:off x="838200" y="2168128"/>
            <a:ext cx="10515598" cy="1420325"/>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US" sz="2000" u="none" cap="none" strike="noStrike">
                <a:solidFill>
                  <a:srgbClr val="000000"/>
                </a:solidFill>
                <a:latin typeface="Arial"/>
                <a:ea typeface="Arial"/>
                <a:cs typeface="Arial"/>
                <a:sym typeface="Arial"/>
              </a:rPr>
              <a:t>Thẩm định kỹ thuật và tài chính dự án EE.</a:t>
            </a:r>
            <a:endParaRPr b="0" i="0" sz="20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None/>
            </a:pPr>
            <a:r>
              <a:rPr b="0" i="0" lang="en-US" sz="2000" u="none" cap="none" strike="noStrike">
                <a:solidFill>
                  <a:srgbClr val="000000"/>
                </a:solidFill>
                <a:latin typeface="Arial"/>
                <a:ea typeface="Arial"/>
                <a:cs typeface="Arial"/>
                <a:sym typeface="Arial"/>
              </a:rPr>
              <a:t>Đảm bảo tuân thủ các tiêu chuẩn môi trường – xã hội.</a:t>
            </a:r>
            <a:endParaRPr b="0" i="0" sz="20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None/>
            </a:pPr>
            <a:r>
              <a:rPr b="0" i="0" lang="en-US" sz="2000" u="none" cap="none" strike="noStrike">
                <a:solidFill>
                  <a:srgbClr val="000000"/>
                </a:solidFill>
                <a:latin typeface="Arial"/>
                <a:ea typeface="Arial"/>
                <a:cs typeface="Arial"/>
                <a:sym typeface="Arial"/>
              </a:rPr>
              <a:t>Quản lý và thu hồi nợ vay.Báo cáo tiến độ và kết quả định kỳ cho PIE.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g3ab280136d4_0_0"/>
          <p:cNvSpPr txBox="1"/>
          <p:nvPr/>
        </p:nvSpPr>
        <p:spPr>
          <a:xfrm>
            <a:off x="838200" y="1249340"/>
            <a:ext cx="10515600" cy="523200"/>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lang="en-US" sz="3000">
                <a:solidFill>
                  <a:schemeClr val="lt1"/>
                </a:solidFill>
              </a:rPr>
              <a:t>Hồ sơ vay vốn PFIs</a:t>
            </a:r>
            <a:endParaRPr b="1" i="0" sz="3000" u="none" cap="none" strike="noStrike">
              <a:solidFill>
                <a:schemeClr val="lt1"/>
              </a:solidFill>
              <a:latin typeface="Arial"/>
              <a:ea typeface="Arial"/>
              <a:cs typeface="Arial"/>
              <a:sym typeface="Arial"/>
            </a:endParaRPr>
          </a:p>
        </p:txBody>
      </p:sp>
      <p:sp>
        <p:nvSpPr>
          <p:cNvPr id="152" name="Google Shape;152;g3ab280136d4_0_0"/>
          <p:cNvSpPr/>
          <p:nvPr/>
        </p:nvSpPr>
        <p:spPr>
          <a:xfrm>
            <a:off x="914973" y="1957456"/>
            <a:ext cx="10362000" cy="5078400"/>
          </a:xfrm>
          <a:prstGeom prst="rect">
            <a:avLst/>
          </a:prstGeom>
          <a:noFill/>
          <a:ln>
            <a:noFill/>
          </a:ln>
        </p:spPr>
        <p:txBody>
          <a:bodyPr anchorCtr="0" anchor="ctr" bIns="45700" lIns="91425" spcFirstLastPara="1" rIns="91425" wrap="square" tIns="45700">
            <a:noAutofit/>
          </a:bodyPr>
          <a:lstStyle/>
          <a:p>
            <a:pPr indent="0" lvl="0" marL="0" marR="0" rtl="0" algn="ctr">
              <a:lnSpc>
                <a:spcPct val="150000"/>
              </a:lnSpc>
              <a:spcBef>
                <a:spcPts val="0"/>
              </a:spcBef>
              <a:spcAft>
                <a:spcPts val="0"/>
              </a:spcAft>
              <a:buClr>
                <a:srgbClr val="000000"/>
              </a:buClr>
              <a:buSzPts val="2400"/>
              <a:buFont typeface="Arial"/>
              <a:buNone/>
            </a:pPr>
            <a:r>
              <a:rPr lang="en-US" sz="2400">
                <a:solidFill>
                  <a:srgbClr val="000000"/>
                </a:solidFill>
              </a:rPr>
              <a:t>RSF chỉ bảo lãnh cho các khoản vay PFI cấp cho </a:t>
            </a:r>
            <a:r>
              <a:rPr b="1" lang="en-US" sz="2400">
                <a:solidFill>
                  <a:srgbClr val="000000"/>
                </a:solidFill>
              </a:rPr>
              <a:t>IE/ESCO hợp </a:t>
            </a:r>
            <a:r>
              <a:rPr b="1" lang="en-US" sz="1800">
                <a:solidFill>
                  <a:srgbClr val="000000"/>
                </a:solidFill>
              </a:rPr>
              <a:t>lệ</a:t>
            </a:r>
            <a:endParaRPr b="1" sz="1800">
              <a:solidFill>
                <a:srgbClr val="000000"/>
              </a:solidFill>
            </a:endParaRPr>
          </a:p>
          <a:p>
            <a:pPr indent="0" lvl="0" marL="0" marR="0" rtl="0" algn="l">
              <a:lnSpc>
                <a:spcPct val="150000"/>
              </a:lnSpc>
              <a:spcBef>
                <a:spcPts val="0"/>
              </a:spcBef>
              <a:spcAft>
                <a:spcPts val="0"/>
              </a:spcAft>
              <a:buClr>
                <a:srgbClr val="000000"/>
              </a:buClr>
              <a:buSzPts val="1800"/>
              <a:buFont typeface="Arial"/>
              <a:buNone/>
            </a:pPr>
            <a:r>
              <a:t/>
            </a:r>
            <a:endParaRPr b="1" sz="1800">
              <a:solidFill>
                <a:srgbClr val="000000"/>
              </a:solidFill>
            </a:endParaRPr>
          </a:p>
          <a:p>
            <a:pPr indent="-285750" lvl="0" marL="285750" marR="0" rtl="0" algn="l">
              <a:lnSpc>
                <a:spcPct val="150000"/>
              </a:lnSpc>
              <a:spcBef>
                <a:spcPts val="0"/>
              </a:spcBef>
              <a:spcAft>
                <a:spcPts val="0"/>
              </a:spcAft>
              <a:buClr>
                <a:srgbClr val="000000"/>
              </a:buClr>
              <a:buSzPts val="1800"/>
              <a:buChar char="•"/>
            </a:pPr>
            <a:r>
              <a:rPr b="1" lang="en-US" sz="1800">
                <a:solidFill>
                  <a:srgbClr val="000000"/>
                </a:solidFill>
              </a:rPr>
              <a:t>Đối tượng đủ điều kiện:</a:t>
            </a:r>
            <a:endParaRPr sz="1800">
              <a:solidFill>
                <a:srgbClr val="000000"/>
              </a:solidFill>
            </a:endParaRPr>
          </a:p>
          <a:p>
            <a:pPr indent="-285750" lvl="5" marL="285750" marR="0" rtl="0" algn="l">
              <a:lnSpc>
                <a:spcPct val="150000"/>
              </a:lnSpc>
              <a:spcBef>
                <a:spcPts val="0"/>
              </a:spcBef>
              <a:spcAft>
                <a:spcPts val="0"/>
              </a:spcAft>
              <a:buClr>
                <a:srgbClr val="000000"/>
              </a:buClr>
              <a:buSzPts val="1800"/>
              <a:buChar char="•"/>
            </a:pPr>
            <a:r>
              <a:rPr i="0" lang="en-US" sz="1800" u="none" cap="none" strike="noStrike">
                <a:solidFill>
                  <a:srgbClr val="000000"/>
                </a:solidFill>
              </a:rPr>
              <a:t>Cơ sở sản xuất công nghiệp (sở hữu nhà nước hoặc tư nhân)</a:t>
            </a:r>
            <a:endParaRPr/>
          </a:p>
          <a:p>
            <a:pPr indent="-285750" lvl="5" marL="285750" marR="0" rtl="0" algn="l">
              <a:lnSpc>
                <a:spcPct val="150000"/>
              </a:lnSpc>
              <a:spcBef>
                <a:spcPts val="0"/>
              </a:spcBef>
              <a:spcAft>
                <a:spcPts val="0"/>
              </a:spcAft>
              <a:buClr>
                <a:srgbClr val="000000"/>
              </a:buClr>
              <a:buSzPts val="1800"/>
              <a:buChar char="•"/>
            </a:pPr>
            <a:r>
              <a:rPr i="0" lang="en-US" sz="1800" u="none" cap="none" strike="noStrike">
                <a:solidFill>
                  <a:srgbClr val="000000"/>
                </a:solidFill>
              </a:rPr>
              <a:t>ESCO (công ty dịch vụ năng lượng, kể cả công ty cho thuê)</a:t>
            </a:r>
            <a:endParaRPr/>
          </a:p>
          <a:p>
            <a:pPr indent="0" lvl="5" marL="0" marR="0" rtl="0" algn="l">
              <a:lnSpc>
                <a:spcPct val="150000"/>
              </a:lnSpc>
              <a:spcBef>
                <a:spcPts val="0"/>
              </a:spcBef>
              <a:spcAft>
                <a:spcPts val="0"/>
              </a:spcAft>
              <a:buClr>
                <a:srgbClr val="000000"/>
              </a:buClr>
              <a:buSzPts val="1800"/>
              <a:buFont typeface="Arial"/>
              <a:buNone/>
            </a:pPr>
            <a:r>
              <a:t/>
            </a:r>
            <a:endParaRPr i="0" sz="1800" u="none" cap="none" strike="noStrike">
              <a:solidFill>
                <a:srgbClr val="000000"/>
              </a:solidFill>
            </a:endParaRPr>
          </a:p>
          <a:p>
            <a:pPr indent="-285750" lvl="0" marL="285750" marR="0" rtl="0" algn="l">
              <a:lnSpc>
                <a:spcPct val="150000"/>
              </a:lnSpc>
              <a:spcBef>
                <a:spcPts val="0"/>
              </a:spcBef>
              <a:spcAft>
                <a:spcPts val="0"/>
              </a:spcAft>
              <a:buClr>
                <a:srgbClr val="000000"/>
              </a:buClr>
              <a:buSzPts val="1800"/>
              <a:buChar char="•"/>
            </a:pPr>
            <a:r>
              <a:rPr b="1" lang="en-US" sz="1800">
                <a:solidFill>
                  <a:srgbClr val="000000"/>
                </a:solidFill>
              </a:rPr>
              <a:t>Điều kiện chung:</a:t>
            </a:r>
            <a:endParaRPr sz="1800">
              <a:solidFill>
                <a:srgbClr val="000000"/>
              </a:solidFill>
            </a:endParaRPr>
          </a:p>
          <a:p>
            <a:pPr indent="-285750" lvl="0" marL="285750" marR="0" rtl="0" algn="l">
              <a:lnSpc>
                <a:spcPct val="150000"/>
              </a:lnSpc>
              <a:spcBef>
                <a:spcPts val="0"/>
              </a:spcBef>
              <a:spcAft>
                <a:spcPts val="0"/>
              </a:spcAft>
              <a:buClr>
                <a:srgbClr val="000000"/>
              </a:buClr>
              <a:buSzPts val="1800"/>
              <a:buChar char="•"/>
            </a:pPr>
            <a:r>
              <a:rPr lang="en-US" sz="1800">
                <a:solidFill>
                  <a:srgbClr val="000000"/>
                </a:solidFill>
              </a:rPr>
              <a:t>Không có sở hữu chéo với PFI cho vay</a:t>
            </a:r>
            <a:endParaRPr sz="1800">
              <a:solidFill>
                <a:srgbClr val="000000"/>
              </a:solidFill>
            </a:endParaRPr>
          </a:p>
          <a:p>
            <a:pPr indent="-285750" lvl="0" marL="285750" marR="0" rtl="0" algn="l">
              <a:lnSpc>
                <a:spcPct val="150000"/>
              </a:lnSpc>
              <a:spcBef>
                <a:spcPts val="0"/>
              </a:spcBef>
              <a:spcAft>
                <a:spcPts val="0"/>
              </a:spcAft>
              <a:buClr>
                <a:srgbClr val="000000"/>
              </a:buClr>
              <a:buSzPts val="1800"/>
              <a:buChar char="•"/>
            </a:pPr>
            <a:r>
              <a:rPr lang="en-US" sz="1800">
                <a:solidFill>
                  <a:srgbClr val="000000"/>
                </a:solidFill>
              </a:rPr>
              <a:t>Mục tiêu: hỗ trợ ngành sử dụng nhiều năng lượng, tiềm năng tiết kiệm lớn</a:t>
            </a:r>
            <a:endParaRPr sz="1800">
              <a:solidFill>
                <a:srgbClr val="000000"/>
              </a:solidFill>
            </a:endParaRPr>
          </a:p>
          <a:p>
            <a:pPr indent="-285750" lvl="0" marL="285750" marR="0" rtl="0" algn="l">
              <a:lnSpc>
                <a:spcPct val="150000"/>
              </a:lnSpc>
              <a:spcBef>
                <a:spcPts val="0"/>
              </a:spcBef>
              <a:spcAft>
                <a:spcPts val="0"/>
              </a:spcAft>
              <a:buClr>
                <a:srgbClr val="000000"/>
              </a:buClr>
              <a:buSzPts val="1800"/>
              <a:buChar char="•"/>
            </a:pPr>
            <a:r>
              <a:rPr lang="en-US" sz="1800">
                <a:solidFill>
                  <a:srgbClr val="000000"/>
                </a:solidFill>
              </a:rPr>
              <a:t>Không phân biệt quy mô IE (lớn/nhỏ), chỉ cần đáp ứng tiêu chí tiết kiệm năng lượng</a:t>
            </a:r>
            <a:endParaRPr sz="1800">
              <a:solidFill>
                <a:srgbClr val="000000"/>
              </a:solidFill>
            </a:endParaRPr>
          </a:p>
          <a:p>
            <a:pPr indent="-285750" lvl="0" marL="285750" marR="0" rtl="0" algn="l">
              <a:lnSpc>
                <a:spcPct val="150000"/>
              </a:lnSpc>
              <a:spcBef>
                <a:spcPts val="0"/>
              </a:spcBef>
              <a:spcAft>
                <a:spcPts val="0"/>
              </a:spcAft>
              <a:buClr>
                <a:srgbClr val="000000"/>
              </a:buClr>
              <a:buSzPts val="1800"/>
              <a:buChar char="•"/>
            </a:pPr>
            <a:r>
              <a:rPr lang="en-US" sz="1800">
                <a:solidFill>
                  <a:srgbClr val="000000"/>
                </a:solidFill>
              </a:rPr>
              <a:t>Khoản vay không dưới 250.000 USD, và không quá 15 triệu USD (trong đó 50% được bảo lãnh);</a:t>
            </a:r>
            <a:endParaRPr sz="1800">
              <a:solidFill>
                <a:srgbClr val="000000"/>
              </a:solidFill>
            </a:endParaRPr>
          </a:p>
          <a:p>
            <a:pPr indent="0" lvl="0" marL="0" marR="0" rtl="0" algn="l">
              <a:spcBef>
                <a:spcPts val="0"/>
              </a:spcBef>
              <a:spcAft>
                <a:spcPts val="0"/>
              </a:spcAft>
              <a:buNone/>
            </a:pPr>
            <a:r>
              <a:t/>
            </a:r>
            <a:endParaRPr sz="1800">
              <a:solidFill>
                <a:srgbClr val="00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g3ab280136d4_0_6"/>
          <p:cNvSpPr txBox="1"/>
          <p:nvPr/>
        </p:nvSpPr>
        <p:spPr>
          <a:xfrm>
            <a:off x="838200" y="1249340"/>
            <a:ext cx="10515600" cy="523200"/>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lang="en-US" sz="3000">
                <a:solidFill>
                  <a:schemeClr val="lt1"/>
                </a:solidFill>
              </a:rPr>
              <a:t>Xác định các điều khoản vay vốn PFI</a:t>
            </a:r>
            <a:endParaRPr b="1" i="0" sz="3000" u="none" cap="none" strike="noStrike">
              <a:solidFill>
                <a:schemeClr val="lt1"/>
              </a:solidFill>
              <a:latin typeface="Arial"/>
              <a:ea typeface="Arial"/>
              <a:cs typeface="Arial"/>
              <a:sym typeface="Arial"/>
            </a:endParaRPr>
          </a:p>
        </p:txBody>
      </p:sp>
      <p:sp>
        <p:nvSpPr>
          <p:cNvPr id="158" name="Google Shape;158;g3ab280136d4_0_6"/>
          <p:cNvSpPr/>
          <p:nvPr/>
        </p:nvSpPr>
        <p:spPr>
          <a:xfrm>
            <a:off x="838200" y="1955625"/>
            <a:ext cx="10515600" cy="4442100"/>
          </a:xfrm>
          <a:prstGeom prst="rect">
            <a:avLst/>
          </a:prstGeom>
          <a:noFill/>
          <a:ln>
            <a:noFill/>
          </a:ln>
        </p:spPr>
        <p:txBody>
          <a:bodyPr anchorCtr="0" anchor="ctr" bIns="45700" lIns="91425" spcFirstLastPara="1" rIns="91425" wrap="square" tIns="45700">
            <a:noAutofit/>
          </a:bodyPr>
          <a:lstStyle/>
          <a:p>
            <a:pPr indent="0" lvl="0" marL="0" marR="0" rtl="0" algn="l">
              <a:lnSpc>
                <a:spcPct val="150000"/>
              </a:lnSpc>
              <a:spcBef>
                <a:spcPts val="0"/>
              </a:spcBef>
              <a:spcAft>
                <a:spcPts val="0"/>
              </a:spcAft>
              <a:buNone/>
            </a:pPr>
            <a:r>
              <a:rPr b="1" lang="en-US" sz="1700">
                <a:solidFill>
                  <a:schemeClr val="dk1"/>
                </a:solidFill>
              </a:rPr>
              <a:t>Giới hạn về tài chính cho hồ sơ vay vốn PFIs</a:t>
            </a:r>
            <a:endParaRPr b="1" sz="1700">
              <a:solidFill>
                <a:schemeClr val="dk1"/>
              </a:solidFill>
            </a:endParaRPr>
          </a:p>
          <a:p>
            <a:pPr indent="-336550" lvl="0" marL="457200" marR="0" rtl="0" algn="l">
              <a:lnSpc>
                <a:spcPct val="150000"/>
              </a:lnSpc>
              <a:spcBef>
                <a:spcPts val="0"/>
              </a:spcBef>
              <a:spcAft>
                <a:spcPts val="0"/>
              </a:spcAft>
              <a:buClr>
                <a:schemeClr val="dk1"/>
              </a:buClr>
              <a:buSzPts val="1700"/>
              <a:buChar char="●"/>
            </a:pPr>
            <a:r>
              <a:rPr lang="en-US" sz="1700">
                <a:solidFill>
                  <a:schemeClr val="dk1"/>
                </a:solidFill>
              </a:rPr>
              <a:t>Đồng tiền là USD hoặc VND (tuân thủ các quy định của Chính phủ); </a:t>
            </a:r>
            <a:endParaRPr sz="1700">
              <a:solidFill>
                <a:schemeClr val="dk1"/>
              </a:solidFill>
            </a:endParaRPr>
          </a:p>
          <a:p>
            <a:pPr indent="-336550" lvl="0" marL="457200" marR="0" rtl="0" algn="l">
              <a:lnSpc>
                <a:spcPct val="150000"/>
              </a:lnSpc>
              <a:spcBef>
                <a:spcPts val="0"/>
              </a:spcBef>
              <a:spcAft>
                <a:spcPts val="0"/>
              </a:spcAft>
              <a:buClr>
                <a:schemeClr val="dk1"/>
              </a:buClr>
              <a:buSzPts val="1700"/>
              <a:buChar char="●"/>
            </a:pPr>
            <a:r>
              <a:rPr lang="en-US" sz="1700">
                <a:solidFill>
                  <a:schemeClr val="dk1"/>
                </a:solidFill>
              </a:rPr>
              <a:t>Khoản vay không quá 15 triệu USD (trong đó 50% được bảo lãnh);</a:t>
            </a:r>
            <a:endParaRPr sz="1700">
              <a:solidFill>
                <a:schemeClr val="dk1"/>
              </a:solidFill>
            </a:endParaRPr>
          </a:p>
          <a:p>
            <a:pPr indent="-336550" lvl="0" marL="457200" marR="0" rtl="0" algn="l">
              <a:lnSpc>
                <a:spcPct val="150000"/>
              </a:lnSpc>
              <a:spcBef>
                <a:spcPts val="0"/>
              </a:spcBef>
              <a:spcAft>
                <a:spcPts val="0"/>
              </a:spcAft>
              <a:buClr>
                <a:schemeClr val="dk1"/>
              </a:buClr>
              <a:buSzPts val="1700"/>
              <a:buChar char="●"/>
            </a:pPr>
            <a:r>
              <a:rPr lang="en-US" sz="1700">
                <a:solidFill>
                  <a:schemeClr val="dk1"/>
                </a:solidFill>
              </a:rPr>
              <a:t>Khoản vay không dưới 250.000 USD; </a:t>
            </a:r>
            <a:endParaRPr sz="1700">
              <a:solidFill>
                <a:schemeClr val="dk1"/>
              </a:solidFill>
            </a:endParaRPr>
          </a:p>
          <a:p>
            <a:pPr indent="-336550" lvl="0" marL="457200" marR="0" rtl="0" algn="l">
              <a:lnSpc>
                <a:spcPct val="150000"/>
              </a:lnSpc>
              <a:spcBef>
                <a:spcPts val="0"/>
              </a:spcBef>
              <a:spcAft>
                <a:spcPts val="0"/>
              </a:spcAft>
              <a:buClr>
                <a:schemeClr val="dk1"/>
              </a:buClr>
              <a:buSzPts val="1700"/>
              <a:buChar char="●"/>
            </a:pPr>
            <a:r>
              <a:rPr lang="en-US" sz="1700">
                <a:solidFill>
                  <a:schemeClr val="dk1"/>
                </a:solidFill>
              </a:rPr>
              <a:t>Hạn mức bên cho vay đơn lẻ: Một PFI đơn lẻ không được có hơn 50 triệu USD vốn vay được bảo lãnh (nghĩa là không quá 25 triệu USD nợ bảo lãnh RSF); </a:t>
            </a:r>
            <a:endParaRPr sz="1700">
              <a:solidFill>
                <a:schemeClr val="dk1"/>
              </a:solidFill>
            </a:endParaRPr>
          </a:p>
          <a:p>
            <a:pPr indent="-336550" lvl="0" marL="457200" marR="0" rtl="0" algn="l">
              <a:lnSpc>
                <a:spcPct val="150000"/>
              </a:lnSpc>
              <a:spcBef>
                <a:spcPts val="0"/>
              </a:spcBef>
              <a:spcAft>
                <a:spcPts val="0"/>
              </a:spcAft>
              <a:buClr>
                <a:schemeClr val="dk1"/>
              </a:buClr>
              <a:buSzPts val="1700"/>
              <a:buChar char="●"/>
            </a:pPr>
            <a:r>
              <a:rPr lang="en-US" sz="1700">
                <a:solidFill>
                  <a:schemeClr val="dk1"/>
                </a:solidFill>
              </a:rPr>
              <a:t>Hạn mức bên vay đơn lẻ: Một IE/ESCO đơn lẻ không được có hơn 50 triệu USD vốn vay được bảo lãnh (nghĩa là không quá 25 triệu USD nợ bảo lãnh RSF). </a:t>
            </a:r>
            <a:endParaRPr sz="1700">
              <a:solidFill>
                <a:schemeClr val="dk1"/>
              </a:solidFill>
            </a:endParaRPr>
          </a:p>
          <a:p>
            <a:pPr indent="-336550" lvl="0" marL="457200" marR="0" rtl="0" algn="l">
              <a:lnSpc>
                <a:spcPct val="150000"/>
              </a:lnSpc>
              <a:spcBef>
                <a:spcPts val="0"/>
              </a:spcBef>
              <a:spcAft>
                <a:spcPts val="0"/>
              </a:spcAft>
              <a:buClr>
                <a:schemeClr val="dk1"/>
              </a:buClr>
              <a:buSzPts val="1700"/>
              <a:buChar char="●"/>
            </a:pPr>
            <a:r>
              <a:rPr lang="en-US" sz="1700">
                <a:solidFill>
                  <a:schemeClr val="dk1"/>
                </a:solidFill>
              </a:rPr>
              <a:t>Tổng số tiền bảo lãnh RSF còn tồn đọng tại bất kỳ thời điểm nào liên quan đến một tiểu ngành công nghiệp cụ thể (theo quy định của Bộ Công Thương) không được vượt quá 25 triệu USD. </a:t>
            </a:r>
            <a:endParaRPr sz="17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39"/>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Tiêu chí kỹ thuật của dự án EE</a:t>
            </a:r>
            <a:endParaRPr b="1" i="0" sz="3000" u="none" cap="none" strike="noStrike">
              <a:solidFill>
                <a:schemeClr val="lt1"/>
              </a:solidFill>
              <a:latin typeface="Arial"/>
              <a:ea typeface="Arial"/>
              <a:cs typeface="Arial"/>
              <a:sym typeface="Arial"/>
            </a:endParaRPr>
          </a:p>
        </p:txBody>
      </p:sp>
      <p:sp>
        <p:nvSpPr>
          <p:cNvPr id="164" name="Google Shape;164;p39"/>
          <p:cNvSpPr/>
          <p:nvPr/>
        </p:nvSpPr>
        <p:spPr>
          <a:xfrm>
            <a:off x="838200" y="2257446"/>
            <a:ext cx="5904180" cy="1703030"/>
          </a:xfrm>
          <a:prstGeom prst="rect">
            <a:avLst/>
          </a:prstGeom>
          <a:noFill/>
          <a:ln>
            <a:noFill/>
          </a:ln>
        </p:spPr>
        <p:txBody>
          <a:bodyPr anchorCtr="0" anchor="ctr" bIns="45700" lIns="91425" spcFirstLastPara="1" rIns="91425" wrap="square" tIns="45700">
            <a:spAutoFit/>
          </a:bodyPr>
          <a:lstStyle/>
          <a:p>
            <a:pPr indent="-285750" lvl="0" marL="285750" marR="0" rtl="0" algn="l">
              <a:lnSpc>
                <a:spcPct val="150000"/>
              </a:lnSpc>
              <a:spcBef>
                <a:spcPts val="0"/>
              </a:spcBef>
              <a:spcAft>
                <a:spcPts val="0"/>
              </a:spcAft>
              <a:buClr>
                <a:schemeClr val="dk1"/>
              </a:buClr>
              <a:buSzPts val="1800"/>
              <a:buFont typeface="Noto Sans Symbols"/>
              <a:buChar char="▪"/>
            </a:pPr>
            <a:r>
              <a:rPr b="0" i="0" lang="en-US" sz="1800" u="none" cap="none" strike="noStrike">
                <a:solidFill>
                  <a:schemeClr val="dk1"/>
                </a:solidFill>
                <a:latin typeface="Arial"/>
                <a:ea typeface="Arial"/>
                <a:cs typeface="Arial"/>
                <a:sym typeface="Arial"/>
              </a:rPr>
              <a:t>Tiết kiệm năng lượng ≥ 10%;</a:t>
            </a:r>
            <a:endParaRPr/>
          </a:p>
          <a:p>
            <a:pPr indent="-285750" lvl="0" marL="285750" marR="0" rtl="0" algn="l">
              <a:lnSpc>
                <a:spcPct val="150000"/>
              </a:lnSpc>
              <a:spcBef>
                <a:spcPts val="0"/>
              </a:spcBef>
              <a:spcAft>
                <a:spcPts val="0"/>
              </a:spcAft>
              <a:buClr>
                <a:schemeClr val="dk1"/>
              </a:buClr>
              <a:buSzPts val="1800"/>
              <a:buFont typeface="Noto Sans Symbols"/>
              <a:buChar char="▪"/>
            </a:pPr>
            <a:r>
              <a:rPr b="0" i="0" lang="en-US" sz="1800" u="none" cap="none" strike="noStrike">
                <a:solidFill>
                  <a:schemeClr val="dk1"/>
                </a:solidFill>
                <a:latin typeface="Arial"/>
                <a:ea typeface="Arial"/>
                <a:cs typeface="Arial"/>
                <a:sym typeface="Arial"/>
              </a:rPr>
              <a:t>Công nghệ được chứng minh, an toàn và hiệu quả;</a:t>
            </a:r>
            <a:endParaRPr/>
          </a:p>
          <a:p>
            <a:pPr indent="-285750" lvl="0" marL="285750" marR="0" rtl="0" algn="l">
              <a:lnSpc>
                <a:spcPct val="150000"/>
              </a:lnSpc>
              <a:spcBef>
                <a:spcPts val="0"/>
              </a:spcBef>
              <a:spcAft>
                <a:spcPts val="0"/>
              </a:spcAft>
              <a:buClr>
                <a:schemeClr val="dk1"/>
              </a:buClr>
              <a:buSzPts val="1800"/>
              <a:buFont typeface="Noto Sans Symbols"/>
              <a:buChar char="▪"/>
            </a:pPr>
            <a:r>
              <a:rPr b="0" i="0" lang="en-US" sz="1800" u="none" cap="none" strike="noStrike">
                <a:solidFill>
                  <a:schemeClr val="dk1"/>
                </a:solidFill>
                <a:latin typeface="Arial"/>
                <a:ea typeface="Arial"/>
                <a:cs typeface="Arial"/>
                <a:sym typeface="Arial"/>
              </a:rPr>
              <a:t>Có hồ sơ kỹ thuật rõ ràng, hợp lệ;</a:t>
            </a:r>
            <a:endParaRPr/>
          </a:p>
          <a:p>
            <a:pPr indent="-285750" lvl="0" marL="285750" marR="0" rtl="0" algn="l">
              <a:lnSpc>
                <a:spcPct val="150000"/>
              </a:lnSpc>
              <a:spcBef>
                <a:spcPts val="0"/>
              </a:spcBef>
              <a:spcAft>
                <a:spcPts val="0"/>
              </a:spcAft>
              <a:buClr>
                <a:schemeClr val="dk1"/>
              </a:buClr>
              <a:buSzPts val="1800"/>
              <a:buFont typeface="Noto Sans Symbols"/>
              <a:buChar char="▪"/>
            </a:pPr>
            <a:r>
              <a:rPr b="0" i="0" lang="en-US" sz="1800" u="none" cap="none" strike="noStrike">
                <a:solidFill>
                  <a:schemeClr val="dk1"/>
                </a:solidFill>
                <a:latin typeface="Arial"/>
                <a:ea typeface="Arial"/>
                <a:cs typeface="Arial"/>
                <a:sym typeface="Arial"/>
              </a:rPr>
              <a:t>Có chuyên gia năng lượng hoặc đơn vị ESCO tư vấn</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40"/>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Tiêu chí tài chính dự án EE</a:t>
            </a:r>
            <a:endParaRPr b="1" i="0" sz="3000" u="none" cap="none" strike="noStrike">
              <a:solidFill>
                <a:schemeClr val="lt1"/>
              </a:solidFill>
              <a:latin typeface="Arial"/>
              <a:ea typeface="Arial"/>
              <a:cs typeface="Arial"/>
              <a:sym typeface="Arial"/>
            </a:endParaRPr>
          </a:p>
        </p:txBody>
      </p:sp>
      <p:sp>
        <p:nvSpPr>
          <p:cNvPr id="170" name="Google Shape;170;p40"/>
          <p:cNvSpPr/>
          <p:nvPr/>
        </p:nvSpPr>
        <p:spPr>
          <a:xfrm>
            <a:off x="1158240" y="2398557"/>
            <a:ext cx="6311343" cy="2060885"/>
          </a:xfrm>
          <a:prstGeom prst="rect">
            <a:avLst/>
          </a:prstGeom>
          <a:noFill/>
          <a:ln>
            <a:noFill/>
          </a:ln>
        </p:spPr>
        <p:txBody>
          <a:bodyPr anchorCtr="0" anchor="ctr" bIns="45700" lIns="91425" spcFirstLastPara="1" rIns="91425" wrap="square" tIns="45700">
            <a:spAutoFit/>
          </a:bodyPr>
          <a:lstStyle/>
          <a:p>
            <a:pPr indent="-285750" lvl="0" marL="285750" marR="0" rtl="0" algn="l">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Thời gian hoàn vốn ≤ 10 năm;</a:t>
            </a:r>
            <a:endParaRPr/>
          </a:p>
          <a:p>
            <a:pPr indent="-285750" lvl="0" marL="285750" marR="0" rtl="0" algn="l">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IRR ≥ 10%;</a:t>
            </a:r>
            <a:endParaRPr/>
          </a:p>
          <a:p>
            <a:pPr indent="-285750" lvl="0" marL="285750" marR="0" rtl="0" algn="l">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Nguồn tiết kiệm đủ bù chi phí đầu tư và trả nợ;</a:t>
            </a:r>
            <a:endParaRPr/>
          </a:p>
          <a:p>
            <a:pPr indent="-285750" lvl="0" marL="285750" marR="0" rtl="0" algn="l">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Có phương án vốn tự có tối thiểu 20%.</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3"/>
          <p:cNvSpPr txBox="1"/>
          <p:nvPr/>
        </p:nvSpPr>
        <p:spPr>
          <a:xfrm>
            <a:off x="844826" y="1249340"/>
            <a:ext cx="10525539"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000"/>
              <a:buFont typeface="Arial"/>
              <a:buNone/>
            </a:pPr>
            <a:r>
              <a:rPr b="1" i="0" lang="en-US" sz="3000" u="none" cap="none" strike="noStrike">
                <a:solidFill>
                  <a:schemeClr val="lt1"/>
                </a:solidFill>
                <a:latin typeface="Arial"/>
                <a:ea typeface="Arial"/>
                <a:cs typeface="Arial"/>
                <a:sym typeface="Arial"/>
              </a:rPr>
              <a:t>Giới thiệu về Quỹ Chia sẻ rủi ro (RSF)</a:t>
            </a:r>
            <a:endParaRPr b="1" i="0" sz="3000" u="none" cap="none" strike="noStrike">
              <a:solidFill>
                <a:schemeClr val="lt1"/>
              </a:solidFill>
              <a:latin typeface="Arial"/>
              <a:ea typeface="Arial"/>
              <a:cs typeface="Arial"/>
              <a:sym typeface="Arial"/>
            </a:endParaRPr>
          </a:p>
        </p:txBody>
      </p:sp>
      <p:sp>
        <p:nvSpPr>
          <p:cNvPr id="66" name="Google Shape;66;p3"/>
          <p:cNvSpPr txBox="1"/>
          <p:nvPr/>
        </p:nvSpPr>
        <p:spPr>
          <a:xfrm>
            <a:off x="947695" y="2468760"/>
            <a:ext cx="10422669" cy="2451377"/>
          </a:xfrm>
          <a:prstGeom prst="rect">
            <a:avLst/>
          </a:prstGeom>
          <a:noFill/>
          <a:ln>
            <a:noFill/>
          </a:ln>
        </p:spPr>
        <p:txBody>
          <a:bodyPr anchorCtr="0" anchor="t" bIns="45700" lIns="91425" spcFirstLastPara="1" rIns="91425" wrap="square" tIns="45700">
            <a:spAutoFit/>
          </a:bodyPr>
          <a:lstStyle/>
          <a:p>
            <a:pPr indent="0" lvl="0" marL="0" marR="0" rtl="0" algn="just">
              <a:lnSpc>
                <a:spcPct val="130000"/>
              </a:lnSpc>
              <a:spcBef>
                <a:spcPts val="0"/>
              </a:spcBef>
              <a:spcAft>
                <a:spcPts val="0"/>
              </a:spcAft>
              <a:buNone/>
            </a:pPr>
            <a:r>
              <a:rPr b="1" i="1" lang="en-US" sz="2000" u="none" cap="none" strike="noStrike">
                <a:solidFill>
                  <a:srgbClr val="000000"/>
                </a:solidFill>
                <a:latin typeface="Arial"/>
                <a:ea typeface="Arial"/>
                <a:cs typeface="Arial"/>
                <a:sym typeface="Arial"/>
              </a:rPr>
              <a:t>Quỹ RSF </a:t>
            </a:r>
            <a:r>
              <a:rPr b="0" i="0" lang="en-US" sz="2000" u="none" cap="none" strike="noStrike">
                <a:solidFill>
                  <a:srgbClr val="000000"/>
                </a:solidFill>
                <a:latin typeface="Arial"/>
                <a:ea typeface="Arial"/>
                <a:cs typeface="Arial"/>
                <a:sym typeface="Arial"/>
              </a:rPr>
              <a:t>là cơ chế tài chính trong Dự án VSUEE nhằm khuyến khích đầu tư tiết kiệm năng lượng thông qua việc chia sẻ rủi ro tín dụng với các tổ chức tài chính (PFIs).</a:t>
            </a:r>
            <a:br>
              <a:rPr b="0" i="0" lang="en-US" sz="2000" u="none" cap="none" strike="noStrike">
                <a:solidFill>
                  <a:srgbClr val="000000"/>
                </a:solidFill>
                <a:latin typeface="Arial"/>
                <a:ea typeface="Arial"/>
                <a:cs typeface="Arial"/>
                <a:sym typeface="Arial"/>
              </a:rPr>
            </a:br>
            <a:r>
              <a:rPr b="0" i="0" lang="en-US" sz="2000" u="none" cap="none" strike="noStrike">
                <a:solidFill>
                  <a:srgbClr val="000000"/>
                </a:solidFill>
                <a:latin typeface="Arial"/>
                <a:ea typeface="Arial"/>
                <a:cs typeface="Arial"/>
                <a:sym typeface="Arial"/>
              </a:rPr>
              <a:t>RSF được tài trợ bởi Quỹ Khí hậu Xanh (GCF), do Bộ Công Thương (MOIT) quản lý và PIE điều hành. </a:t>
            </a:r>
            <a:endParaRPr b="0" i="0" sz="2000" u="none" cap="none" strike="noStrike">
              <a:solidFill>
                <a:srgbClr val="000000"/>
              </a:solidFill>
              <a:latin typeface="Arial"/>
              <a:ea typeface="Arial"/>
              <a:cs typeface="Arial"/>
              <a:sym typeface="Arial"/>
            </a:endParaRPr>
          </a:p>
          <a:p>
            <a:pPr indent="0" lvl="0" marL="0" marR="0" rtl="0" algn="just">
              <a:lnSpc>
                <a:spcPct val="130000"/>
              </a:lnSpc>
              <a:spcBef>
                <a:spcPts val="0"/>
              </a:spcBef>
              <a:spcAft>
                <a:spcPts val="0"/>
              </a:spcAft>
              <a:buNone/>
            </a:pPr>
            <a:r>
              <a:rPr b="0" i="0" lang="en-US" sz="2000" u="none" cap="none" strike="noStrike">
                <a:solidFill>
                  <a:srgbClr val="000000"/>
                </a:solidFill>
                <a:latin typeface="Arial"/>
                <a:ea typeface="Arial"/>
                <a:cs typeface="Arial"/>
                <a:sym typeface="Arial"/>
              </a:rPr>
              <a:t>PIE phát hành bảo lãnh RSF cho các khoản vay của PFI cấp cho doanh nghiệp công nghiệp (IE) hoặc công ty ESCO.</a:t>
            </a:r>
            <a:endParaRPr b="0" i="0" sz="2000" u="none" cap="none" strike="noStrik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41"/>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Tiêu chí môi trường – xã hội</a:t>
            </a:r>
            <a:endParaRPr b="1" i="0" sz="3000" u="none" cap="none" strike="noStrike">
              <a:solidFill>
                <a:schemeClr val="lt1"/>
              </a:solidFill>
              <a:latin typeface="Arial"/>
              <a:ea typeface="Arial"/>
              <a:cs typeface="Arial"/>
              <a:sym typeface="Arial"/>
            </a:endParaRPr>
          </a:p>
        </p:txBody>
      </p:sp>
      <p:sp>
        <p:nvSpPr>
          <p:cNvPr id="176" name="Google Shape;176;p41"/>
          <p:cNvSpPr/>
          <p:nvPr/>
        </p:nvSpPr>
        <p:spPr>
          <a:xfrm>
            <a:off x="1032510" y="2488054"/>
            <a:ext cx="7430239" cy="1287532"/>
          </a:xfrm>
          <a:prstGeom prst="rect">
            <a:avLst/>
          </a:prstGeom>
          <a:noFill/>
          <a:ln>
            <a:noFill/>
          </a:ln>
        </p:spPr>
        <p:txBody>
          <a:bodyPr anchorCtr="0" anchor="ctr" bIns="45700" lIns="91425" spcFirstLastPara="1" rIns="91425" wrap="square" tIns="45700">
            <a:spAutoFit/>
          </a:bodyPr>
          <a:lstStyle/>
          <a:p>
            <a:pPr indent="-285750" lvl="0" marL="285750" marR="0" rtl="0" algn="l">
              <a:lnSpc>
                <a:spcPct val="150000"/>
              </a:lnSpc>
              <a:spcBef>
                <a:spcPts val="0"/>
              </a:spcBef>
              <a:spcAft>
                <a:spcPts val="0"/>
              </a:spcAft>
              <a:buClr>
                <a:schemeClr val="dk1"/>
              </a:buClr>
              <a:buSzPts val="1800"/>
              <a:buFont typeface="Noto Sans Symbols"/>
              <a:buChar char="▪"/>
            </a:pPr>
            <a:r>
              <a:rPr b="0" i="0" lang="en-US" sz="1800" u="none" cap="none" strike="noStrike">
                <a:solidFill>
                  <a:schemeClr val="dk1"/>
                </a:solidFill>
                <a:latin typeface="Arial"/>
                <a:ea typeface="Arial"/>
                <a:cs typeface="Arial"/>
                <a:sym typeface="Arial"/>
              </a:rPr>
              <a:t>Có phê duyệt ĐTM/EPP/EMP phù hợp.</a:t>
            </a:r>
            <a:endParaRPr/>
          </a:p>
          <a:p>
            <a:pPr indent="-285750" lvl="0" marL="285750" marR="0" rtl="0" algn="l">
              <a:lnSpc>
                <a:spcPct val="150000"/>
              </a:lnSpc>
              <a:spcBef>
                <a:spcPts val="0"/>
              </a:spcBef>
              <a:spcAft>
                <a:spcPts val="0"/>
              </a:spcAft>
              <a:buClr>
                <a:schemeClr val="dk1"/>
              </a:buClr>
              <a:buSzPts val="1800"/>
              <a:buFont typeface="Noto Sans Symbols"/>
              <a:buChar char="▪"/>
            </a:pPr>
            <a:r>
              <a:rPr b="0" i="0" lang="en-US" sz="1800" u="none" cap="none" strike="noStrike">
                <a:solidFill>
                  <a:schemeClr val="dk1"/>
                </a:solidFill>
                <a:latin typeface="Arial"/>
                <a:ea typeface="Arial"/>
                <a:cs typeface="Arial"/>
                <a:sym typeface="Arial"/>
              </a:rPr>
              <a:t>Tuân thủ ESMF, RPF, EMPF.</a:t>
            </a:r>
            <a:endParaRPr/>
          </a:p>
          <a:p>
            <a:pPr indent="-285750" lvl="0" marL="285750" marR="0" rtl="0" algn="l">
              <a:lnSpc>
                <a:spcPct val="150000"/>
              </a:lnSpc>
              <a:spcBef>
                <a:spcPts val="0"/>
              </a:spcBef>
              <a:spcAft>
                <a:spcPts val="0"/>
              </a:spcAft>
              <a:buClr>
                <a:schemeClr val="dk1"/>
              </a:buClr>
              <a:buSzPts val="1800"/>
              <a:buFont typeface="Noto Sans Symbols"/>
              <a:buChar char="▪"/>
            </a:pPr>
            <a:r>
              <a:rPr b="0" i="0" lang="en-US" sz="1800" u="none" cap="none" strike="noStrike">
                <a:solidFill>
                  <a:schemeClr val="dk1"/>
                </a:solidFill>
                <a:latin typeface="Arial"/>
                <a:ea typeface="Arial"/>
                <a:cs typeface="Arial"/>
                <a:sym typeface="Arial"/>
              </a:rPr>
              <a:t>Không ảnh hưởng tiêu cực đến cộng đồng hay môi trường tự nhiên.</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42"/>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Mẫu sàng lọc tiểu dự án EE</a:t>
            </a:r>
            <a:endParaRPr b="1" i="0" sz="3000" u="none" cap="none" strike="noStrike">
              <a:solidFill>
                <a:schemeClr val="lt1"/>
              </a:solidFill>
              <a:latin typeface="Arial"/>
              <a:ea typeface="Arial"/>
              <a:cs typeface="Arial"/>
              <a:sym typeface="Arial"/>
            </a:endParaRPr>
          </a:p>
        </p:txBody>
      </p:sp>
      <p:sp>
        <p:nvSpPr>
          <p:cNvPr id="182" name="Google Shape;182;p42"/>
          <p:cNvSpPr txBox="1"/>
          <p:nvPr/>
        </p:nvSpPr>
        <p:spPr>
          <a:xfrm>
            <a:off x="838200" y="2328148"/>
            <a:ext cx="10515598" cy="1685846"/>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US" sz="2400" u="none" cap="none" strike="noStrike">
                <a:solidFill>
                  <a:srgbClr val="000000"/>
                </a:solidFill>
                <a:latin typeface="Arial"/>
                <a:ea typeface="Arial"/>
                <a:cs typeface="Arial"/>
                <a:sym typeface="Arial"/>
              </a:rPr>
              <a:t>PIE và PFI sử dụng biểu mẫu chuẩn (Phụ lục 4) để sàng lọc dự án. </a:t>
            </a:r>
            <a:endParaRPr/>
          </a:p>
          <a:p>
            <a:pPr indent="0" lvl="0" marL="0" marR="0" rtl="0" algn="just">
              <a:lnSpc>
                <a:spcPct val="150000"/>
              </a:lnSpc>
              <a:spcBef>
                <a:spcPts val="0"/>
              </a:spcBef>
              <a:spcAft>
                <a:spcPts val="0"/>
              </a:spcAft>
              <a:buNone/>
            </a:pPr>
            <a:r>
              <a:rPr b="1" i="1" lang="en-US" sz="2400" u="none" cap="none" strike="noStrike">
                <a:solidFill>
                  <a:srgbClr val="000000"/>
                </a:solidFill>
                <a:latin typeface="Arial"/>
                <a:ea typeface="Arial"/>
                <a:cs typeface="Arial"/>
                <a:sym typeface="Arial"/>
              </a:rPr>
              <a:t>Các tiêu chí gồm: </a:t>
            </a:r>
            <a:r>
              <a:rPr b="0" i="0" lang="en-US" sz="2400" u="none" cap="none" strike="noStrike">
                <a:solidFill>
                  <a:srgbClr val="000000"/>
                </a:solidFill>
                <a:latin typeface="Arial"/>
                <a:ea typeface="Arial"/>
                <a:cs typeface="Arial"/>
                <a:sym typeface="Arial"/>
              </a:rPr>
              <a:t>Loại hình đầu tư, mức tiết kiệm năng lượng, tuân thủ môi trường – xã hội và không vi phạm chính sách loại trừ</a:t>
            </a:r>
            <a:endParaRPr b="0" i="0" sz="2400" u="none" cap="none" strike="noStrik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43"/>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Hồ sơ đề nghị bảo lãnh RSF</a:t>
            </a:r>
            <a:endParaRPr b="1" i="0" sz="3000" u="none" cap="none" strike="noStrike">
              <a:solidFill>
                <a:schemeClr val="lt1"/>
              </a:solidFill>
              <a:latin typeface="Arial"/>
              <a:ea typeface="Arial"/>
              <a:cs typeface="Arial"/>
              <a:sym typeface="Arial"/>
            </a:endParaRPr>
          </a:p>
        </p:txBody>
      </p:sp>
      <p:sp>
        <p:nvSpPr>
          <p:cNvPr id="188" name="Google Shape;188;p43"/>
          <p:cNvSpPr txBox="1"/>
          <p:nvPr/>
        </p:nvSpPr>
        <p:spPr>
          <a:xfrm>
            <a:off x="838200" y="2328148"/>
            <a:ext cx="10515598" cy="57785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US" sz="2400" u="none" cap="none" strike="noStrike">
                <a:solidFill>
                  <a:srgbClr val="000000"/>
                </a:solidFill>
                <a:latin typeface="Arial"/>
                <a:ea typeface="Arial"/>
                <a:cs typeface="Arial"/>
                <a:sym typeface="Arial"/>
              </a:rPr>
              <a:t>.</a:t>
            </a:r>
            <a:endParaRPr/>
          </a:p>
        </p:txBody>
      </p:sp>
      <p:sp>
        <p:nvSpPr>
          <p:cNvPr id="189" name="Google Shape;189;p43"/>
          <p:cNvSpPr txBox="1"/>
          <p:nvPr/>
        </p:nvSpPr>
        <p:spPr>
          <a:xfrm>
            <a:off x="1323022" y="2388076"/>
            <a:ext cx="8323897" cy="2793842"/>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2400"/>
              <a:buFont typeface="Arial"/>
              <a:buNone/>
            </a:pPr>
            <a:r>
              <a:rPr b="1" i="1" lang="en-US" sz="2400" u="none" cap="none" strike="noStrike">
                <a:solidFill>
                  <a:srgbClr val="000000"/>
                </a:solidFill>
                <a:latin typeface="Arial"/>
                <a:ea typeface="Arial"/>
                <a:cs typeface="Arial"/>
                <a:sym typeface="Arial"/>
              </a:rPr>
              <a:t>PFI gửi PIE:</a:t>
            </a:r>
            <a:endParaRPr/>
          </a:p>
          <a:p>
            <a:pPr indent="-342900" lvl="0" marL="342900" marR="0" rtl="0" algn="l">
              <a:lnSpc>
                <a:spcPct val="150000"/>
              </a:lnSpc>
              <a:spcBef>
                <a:spcPts val="0"/>
              </a:spcBef>
              <a:spcAft>
                <a:spcPts val="0"/>
              </a:spcAft>
              <a:buClr>
                <a:srgbClr val="000000"/>
              </a:buClr>
              <a:buSzPts val="2400"/>
              <a:buFont typeface="Noto Sans Symbols"/>
              <a:buChar char="▪"/>
            </a:pPr>
            <a:r>
              <a:rPr b="0" i="0" lang="en-US" sz="2400" u="none" cap="none" strike="noStrike">
                <a:solidFill>
                  <a:srgbClr val="000000"/>
                </a:solidFill>
                <a:latin typeface="Arial"/>
                <a:ea typeface="Arial"/>
                <a:cs typeface="Arial"/>
                <a:sym typeface="Arial"/>
              </a:rPr>
              <a:t>Báo cáo thẩm định kỹ thuật – tài chính;</a:t>
            </a:r>
            <a:endParaRPr/>
          </a:p>
          <a:p>
            <a:pPr indent="-342900" lvl="0" marL="342900" marR="0" rtl="0" algn="l">
              <a:lnSpc>
                <a:spcPct val="150000"/>
              </a:lnSpc>
              <a:spcBef>
                <a:spcPts val="0"/>
              </a:spcBef>
              <a:spcAft>
                <a:spcPts val="0"/>
              </a:spcAft>
              <a:buClr>
                <a:srgbClr val="000000"/>
              </a:buClr>
              <a:buSzPts val="2400"/>
              <a:buFont typeface="Noto Sans Symbols"/>
              <a:buChar char="▪"/>
            </a:pPr>
            <a:r>
              <a:rPr b="0" i="0" lang="en-US" sz="2400" u="none" cap="none" strike="noStrike">
                <a:solidFill>
                  <a:srgbClr val="000000"/>
                </a:solidFill>
                <a:latin typeface="Arial"/>
                <a:ea typeface="Arial"/>
                <a:cs typeface="Arial"/>
                <a:sym typeface="Arial"/>
              </a:rPr>
              <a:t>Bảng tính tiết kiệm năng lượng;</a:t>
            </a:r>
            <a:endParaRPr/>
          </a:p>
          <a:p>
            <a:pPr indent="-342900" lvl="0" marL="342900" marR="0" rtl="0" algn="l">
              <a:lnSpc>
                <a:spcPct val="150000"/>
              </a:lnSpc>
              <a:spcBef>
                <a:spcPts val="0"/>
              </a:spcBef>
              <a:spcAft>
                <a:spcPts val="0"/>
              </a:spcAft>
              <a:buClr>
                <a:srgbClr val="000000"/>
              </a:buClr>
              <a:buSzPts val="2400"/>
              <a:buFont typeface="Noto Sans Symbols"/>
              <a:buChar char="▪"/>
            </a:pPr>
            <a:r>
              <a:rPr b="0" i="0" lang="en-US" sz="2400" u="none" cap="none" strike="noStrike">
                <a:solidFill>
                  <a:srgbClr val="000000"/>
                </a:solidFill>
                <a:latin typeface="Arial"/>
                <a:ea typeface="Arial"/>
                <a:cs typeface="Arial"/>
                <a:sym typeface="Arial"/>
              </a:rPr>
              <a:t>Hồ sơ môi trường – xã hội;</a:t>
            </a:r>
            <a:endParaRPr/>
          </a:p>
          <a:p>
            <a:pPr indent="-342900" lvl="0" marL="342900" marR="0" rtl="0" algn="l">
              <a:lnSpc>
                <a:spcPct val="150000"/>
              </a:lnSpc>
              <a:spcBef>
                <a:spcPts val="0"/>
              </a:spcBef>
              <a:spcAft>
                <a:spcPts val="0"/>
              </a:spcAft>
              <a:buClr>
                <a:srgbClr val="000000"/>
              </a:buClr>
              <a:buSzPts val="2400"/>
              <a:buFont typeface="Noto Sans Symbols"/>
              <a:buChar char="▪"/>
            </a:pPr>
            <a:r>
              <a:rPr b="0" i="0" lang="en-US" sz="2400" u="none" cap="none" strike="noStrike">
                <a:solidFill>
                  <a:srgbClr val="000000"/>
                </a:solidFill>
                <a:latin typeface="Arial"/>
                <a:ea typeface="Arial"/>
                <a:cs typeface="Arial"/>
                <a:sym typeface="Arial"/>
              </a:rPr>
              <a:t>Đề nghị bảo lãnh theo mẫu Phụ lục 7.</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44"/>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Thẩm định và phê duyệt bảo lãnh</a:t>
            </a:r>
            <a:endParaRPr b="1" i="0" sz="3000" u="none" cap="none" strike="noStrike">
              <a:solidFill>
                <a:schemeClr val="lt1"/>
              </a:solidFill>
              <a:latin typeface="Arial"/>
              <a:ea typeface="Arial"/>
              <a:cs typeface="Arial"/>
              <a:sym typeface="Arial"/>
            </a:endParaRPr>
          </a:p>
        </p:txBody>
      </p:sp>
      <p:sp>
        <p:nvSpPr>
          <p:cNvPr id="195" name="Google Shape;195;p44"/>
          <p:cNvSpPr txBox="1"/>
          <p:nvPr/>
        </p:nvSpPr>
        <p:spPr>
          <a:xfrm>
            <a:off x="838200" y="2328148"/>
            <a:ext cx="10515598" cy="1685846"/>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US" sz="2400" u="none" cap="none" strike="noStrike">
                <a:solidFill>
                  <a:srgbClr val="000000"/>
                </a:solidFill>
                <a:latin typeface="Arial"/>
                <a:ea typeface="Arial"/>
                <a:cs typeface="Arial"/>
                <a:sym typeface="Arial"/>
              </a:rPr>
              <a:t>PIE thẩm định hồ sơ, đảm bảo dự án đáp ứng đủ điều kiện kỹ thuật, tài chính và E&amp;S.Nếu đạt, PIE phát hành thư bảo lãnh RSF gửi PFI.</a:t>
            </a:r>
            <a:endParaRPr b="0" i="0" sz="2400" u="none" cap="none" strike="noStrike">
              <a:solidFill>
                <a:srgbClr val="000000"/>
              </a:solidFill>
              <a:latin typeface="Arial"/>
              <a:ea typeface="Arial"/>
              <a:cs typeface="Arial"/>
              <a:sym typeface="Arial"/>
            </a:endParaRPr>
          </a:p>
          <a:p>
            <a:pPr indent="0" lvl="0" marL="0" marR="0" rtl="0" algn="just">
              <a:lnSpc>
                <a:spcPct val="150000"/>
              </a:lnSpc>
              <a:spcBef>
                <a:spcPts val="0"/>
              </a:spcBef>
              <a:spcAft>
                <a:spcPts val="0"/>
              </a:spcAft>
              <a:buNone/>
            </a:pPr>
            <a:r>
              <a:rPr b="0" i="0" lang="en-US" sz="2400" u="none" cap="none" strike="noStrike">
                <a:solidFill>
                  <a:srgbClr val="000000"/>
                </a:solidFill>
                <a:latin typeface="Arial"/>
                <a:ea typeface="Arial"/>
                <a:cs typeface="Arial"/>
                <a:sym typeface="Arial"/>
              </a:rPr>
              <a:t>Ba dự án đầu tiên phải có WB phê duyệt trước khi cấp bảo lãnh chính thức.</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45"/>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Quy trình tổng thể cấp bảo lãnh RSF</a:t>
            </a:r>
            <a:endParaRPr b="1" i="0" sz="3000" u="none" cap="none" strike="noStrike">
              <a:solidFill>
                <a:schemeClr val="lt1"/>
              </a:solidFill>
              <a:latin typeface="Arial"/>
              <a:ea typeface="Arial"/>
              <a:cs typeface="Arial"/>
              <a:sym typeface="Arial"/>
            </a:endParaRPr>
          </a:p>
        </p:txBody>
      </p:sp>
      <p:sp>
        <p:nvSpPr>
          <p:cNvPr id="201" name="Google Shape;201;p45"/>
          <p:cNvSpPr/>
          <p:nvPr/>
        </p:nvSpPr>
        <p:spPr>
          <a:xfrm>
            <a:off x="1714500" y="2424877"/>
            <a:ext cx="6381875" cy="2534027"/>
          </a:xfrm>
          <a:prstGeom prst="rect">
            <a:avLst/>
          </a:prstGeom>
          <a:noFill/>
          <a:ln>
            <a:noFill/>
          </a:ln>
        </p:spPr>
        <p:txBody>
          <a:bodyPr anchorCtr="0" anchor="ctr" bIns="45700" lIns="91425" spcFirstLastPara="1" rIns="91425" wrap="square" tIns="45700">
            <a:spAutoFit/>
          </a:bodyPr>
          <a:lstStyle/>
          <a:p>
            <a:pPr indent="-285750" lvl="0" marL="285750" marR="0" rtl="0" algn="l">
              <a:lnSpc>
                <a:spcPct val="150000"/>
              </a:lnSpc>
              <a:spcBef>
                <a:spcPts val="0"/>
              </a:spcBef>
              <a:spcAft>
                <a:spcPts val="0"/>
              </a:spcAft>
              <a:buClr>
                <a:schemeClr val="dk1"/>
              </a:buClr>
              <a:buSzPts val="1800"/>
              <a:buFont typeface="Noto Sans Symbols"/>
              <a:buChar char="▪"/>
            </a:pPr>
            <a:r>
              <a:rPr b="0" i="0" lang="en-US" sz="1800" u="none" cap="none" strike="noStrike">
                <a:solidFill>
                  <a:schemeClr val="dk1"/>
                </a:solidFill>
                <a:latin typeface="Arial"/>
                <a:ea typeface="Arial"/>
                <a:cs typeface="Arial"/>
                <a:sym typeface="Arial"/>
              </a:rPr>
              <a:t>IE/ESCO nộp hồ sơ vay vốn EE cho PFI.</a:t>
            </a:r>
            <a:endParaRPr/>
          </a:p>
          <a:p>
            <a:pPr indent="-285750" lvl="0" marL="285750" marR="0" rtl="0" algn="l">
              <a:lnSpc>
                <a:spcPct val="150000"/>
              </a:lnSpc>
              <a:spcBef>
                <a:spcPts val="0"/>
              </a:spcBef>
              <a:spcAft>
                <a:spcPts val="0"/>
              </a:spcAft>
              <a:buClr>
                <a:schemeClr val="dk1"/>
              </a:buClr>
              <a:buSzPts val="1800"/>
              <a:buFont typeface="Noto Sans Symbols"/>
              <a:buChar char="▪"/>
            </a:pPr>
            <a:r>
              <a:rPr b="0" i="0" lang="en-US" sz="1800" u="none" cap="none" strike="noStrike">
                <a:solidFill>
                  <a:schemeClr val="dk1"/>
                </a:solidFill>
                <a:latin typeface="Arial"/>
                <a:ea typeface="Arial"/>
                <a:cs typeface="Arial"/>
                <a:sym typeface="Arial"/>
              </a:rPr>
              <a:t>PFI thẩm định, sau đó gửi hồ sơ xin bảo lãnh cho PIE.</a:t>
            </a:r>
            <a:endParaRPr/>
          </a:p>
          <a:p>
            <a:pPr indent="-285750" lvl="0" marL="285750" marR="0" rtl="0" algn="l">
              <a:lnSpc>
                <a:spcPct val="150000"/>
              </a:lnSpc>
              <a:spcBef>
                <a:spcPts val="0"/>
              </a:spcBef>
              <a:spcAft>
                <a:spcPts val="0"/>
              </a:spcAft>
              <a:buClr>
                <a:schemeClr val="dk1"/>
              </a:buClr>
              <a:buSzPts val="1800"/>
              <a:buFont typeface="Noto Sans Symbols"/>
              <a:buChar char="▪"/>
            </a:pPr>
            <a:r>
              <a:rPr b="0" i="0" lang="en-US" sz="1800" u="none" cap="none" strike="noStrike">
                <a:solidFill>
                  <a:schemeClr val="dk1"/>
                </a:solidFill>
                <a:latin typeface="Arial"/>
                <a:ea typeface="Arial"/>
                <a:cs typeface="Arial"/>
                <a:sym typeface="Arial"/>
              </a:rPr>
              <a:t>PIE xem xét, đánh giá và phê duyệt.</a:t>
            </a:r>
            <a:endParaRPr/>
          </a:p>
          <a:p>
            <a:pPr indent="-285750" lvl="0" marL="285750" marR="0" rtl="0" algn="l">
              <a:lnSpc>
                <a:spcPct val="150000"/>
              </a:lnSpc>
              <a:spcBef>
                <a:spcPts val="0"/>
              </a:spcBef>
              <a:spcAft>
                <a:spcPts val="0"/>
              </a:spcAft>
              <a:buClr>
                <a:schemeClr val="dk1"/>
              </a:buClr>
              <a:buSzPts val="1800"/>
              <a:buFont typeface="Noto Sans Symbols"/>
              <a:buChar char="▪"/>
            </a:pPr>
            <a:r>
              <a:rPr b="0" i="0" lang="en-US" sz="1800" u="none" cap="none" strike="noStrike">
                <a:solidFill>
                  <a:schemeClr val="dk1"/>
                </a:solidFill>
                <a:latin typeface="Arial"/>
                <a:ea typeface="Arial"/>
                <a:cs typeface="Arial"/>
                <a:sym typeface="Arial"/>
              </a:rPr>
              <a:t>PIE phát hành bảo lãnh RSF cho PFI.</a:t>
            </a:r>
            <a:endParaRPr/>
          </a:p>
          <a:p>
            <a:pPr indent="-285750" lvl="0" marL="285750" marR="0" rtl="0" algn="l">
              <a:lnSpc>
                <a:spcPct val="150000"/>
              </a:lnSpc>
              <a:spcBef>
                <a:spcPts val="0"/>
              </a:spcBef>
              <a:spcAft>
                <a:spcPts val="0"/>
              </a:spcAft>
              <a:buClr>
                <a:schemeClr val="dk1"/>
              </a:buClr>
              <a:buSzPts val="1800"/>
              <a:buFont typeface="Noto Sans Symbols"/>
              <a:buChar char="▪"/>
            </a:pPr>
            <a:r>
              <a:rPr b="0" i="0" lang="en-US" sz="1800" u="none" cap="none" strike="noStrike">
                <a:solidFill>
                  <a:schemeClr val="dk1"/>
                </a:solidFill>
                <a:latin typeface="Arial"/>
                <a:ea typeface="Arial"/>
                <a:cs typeface="Arial"/>
                <a:sym typeface="Arial"/>
              </a:rPr>
              <a:t>PFI ký hợp đồng tín dụng và giải ngân cho IE/ESCO.</a:t>
            </a:r>
            <a:endParaRPr/>
          </a:p>
          <a:p>
            <a:pPr indent="-285750" lvl="0" marL="285750" marR="0" rtl="0" algn="l">
              <a:lnSpc>
                <a:spcPct val="150000"/>
              </a:lnSpc>
              <a:spcBef>
                <a:spcPts val="0"/>
              </a:spcBef>
              <a:spcAft>
                <a:spcPts val="0"/>
              </a:spcAft>
              <a:buClr>
                <a:schemeClr val="dk1"/>
              </a:buClr>
              <a:buSzPts val="1800"/>
              <a:buFont typeface="Noto Sans Symbols"/>
              <a:buChar char="▪"/>
            </a:pPr>
            <a:r>
              <a:rPr b="0" i="0" lang="en-US" sz="1800" u="none" cap="none" strike="noStrike">
                <a:solidFill>
                  <a:schemeClr val="dk1"/>
                </a:solidFill>
                <a:latin typeface="Arial"/>
                <a:ea typeface="Arial"/>
                <a:cs typeface="Arial"/>
                <a:sym typeface="Arial"/>
              </a:rPr>
              <a:t>PIE giám sát, theo dõi rủi ro trong suốt thời gian bảo lãnh.</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46"/>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Vai trò của PFI trong quy trình cấp bảo lãnh</a:t>
            </a:r>
            <a:endParaRPr b="1" i="0" sz="3000" u="none" cap="none" strike="noStrike">
              <a:solidFill>
                <a:schemeClr val="lt1"/>
              </a:solidFill>
              <a:latin typeface="Arial"/>
              <a:ea typeface="Arial"/>
              <a:cs typeface="Arial"/>
              <a:sym typeface="Arial"/>
            </a:endParaRPr>
          </a:p>
        </p:txBody>
      </p:sp>
      <p:sp>
        <p:nvSpPr>
          <p:cNvPr id="207" name="Google Shape;207;p46"/>
          <p:cNvSpPr txBox="1"/>
          <p:nvPr/>
        </p:nvSpPr>
        <p:spPr>
          <a:xfrm>
            <a:off x="1288732" y="2501325"/>
            <a:ext cx="9718357" cy="2568717"/>
          </a:xfrm>
          <a:prstGeom prst="rect">
            <a:avLst/>
          </a:prstGeom>
          <a:noFill/>
          <a:ln>
            <a:noFill/>
          </a:ln>
        </p:spPr>
        <p:txBody>
          <a:bodyPr anchorCtr="0" anchor="t" bIns="45700" lIns="91425" spcFirstLastPara="1" rIns="91425" wrap="square" tIns="45700">
            <a:spAutoFit/>
          </a:bodyPr>
          <a:lstStyle/>
          <a:p>
            <a:pPr indent="-285750" lvl="0" marL="285750" marR="0" rtl="0" algn="l">
              <a:lnSpc>
                <a:spcPct val="150000"/>
              </a:lnSpc>
              <a:spcBef>
                <a:spcPts val="0"/>
              </a:spcBef>
              <a:spcAft>
                <a:spcPts val="0"/>
              </a:spcAft>
              <a:buClr>
                <a:srgbClr val="000000"/>
              </a:buClr>
              <a:buSzPts val="2200"/>
              <a:buFont typeface="Noto Sans Symbols"/>
              <a:buChar char="▪"/>
            </a:pPr>
            <a:r>
              <a:rPr b="0" i="0" lang="en-US" sz="2200" u="none" cap="none" strike="noStrike">
                <a:solidFill>
                  <a:srgbClr val="000000"/>
                </a:solidFill>
                <a:latin typeface="Arial"/>
                <a:ea typeface="Arial"/>
                <a:cs typeface="Arial"/>
                <a:sym typeface="Arial"/>
              </a:rPr>
              <a:t>PFI đóng vai trò “đầu vào” quan trọng của RSF.</a:t>
            </a:r>
            <a:endParaRPr b="0" i="0" sz="2200" u="none" cap="none" strike="noStrike">
              <a:solidFill>
                <a:srgbClr val="000000"/>
              </a:solidFill>
              <a:latin typeface="Arial"/>
              <a:ea typeface="Arial"/>
              <a:cs typeface="Arial"/>
              <a:sym typeface="Arial"/>
            </a:endParaRPr>
          </a:p>
          <a:p>
            <a:pPr indent="-285750" lvl="0" marL="285750" marR="0" rtl="0" algn="l">
              <a:lnSpc>
                <a:spcPct val="150000"/>
              </a:lnSpc>
              <a:spcBef>
                <a:spcPts val="0"/>
              </a:spcBef>
              <a:spcAft>
                <a:spcPts val="0"/>
              </a:spcAft>
              <a:buClr>
                <a:srgbClr val="000000"/>
              </a:buClr>
              <a:buSzPts val="2200"/>
              <a:buFont typeface="Noto Sans Symbols"/>
              <a:buChar char="▪"/>
            </a:pPr>
            <a:r>
              <a:rPr b="0" i="0" lang="en-US" sz="2200" u="none" cap="none" strike="noStrike">
                <a:solidFill>
                  <a:srgbClr val="000000"/>
                </a:solidFill>
                <a:latin typeface="Arial"/>
                <a:ea typeface="Arial"/>
                <a:cs typeface="Arial"/>
                <a:sym typeface="Arial"/>
              </a:rPr>
              <a:t>PFI chịu trách nhiệm thẩm định tính khả thi tài chính, kỹ thuật và rủi ro của dự án trước khi đề nghị bảo lãnh.</a:t>
            </a:r>
            <a:endParaRPr b="0" i="0" sz="2200" u="none" cap="none" strike="noStrike">
              <a:solidFill>
                <a:srgbClr val="000000"/>
              </a:solidFill>
              <a:latin typeface="Arial"/>
              <a:ea typeface="Arial"/>
              <a:cs typeface="Arial"/>
              <a:sym typeface="Arial"/>
            </a:endParaRPr>
          </a:p>
          <a:p>
            <a:pPr indent="-285750" lvl="0" marL="285750" marR="0" rtl="0" algn="just">
              <a:lnSpc>
                <a:spcPct val="150000"/>
              </a:lnSpc>
              <a:spcBef>
                <a:spcPts val="0"/>
              </a:spcBef>
              <a:spcAft>
                <a:spcPts val="0"/>
              </a:spcAft>
              <a:buClr>
                <a:srgbClr val="000000"/>
              </a:buClr>
              <a:buSzPts val="2200"/>
              <a:buFont typeface="Noto Sans Symbols"/>
              <a:buChar char="▪"/>
            </a:pPr>
            <a:r>
              <a:rPr b="0" i="0" lang="en-US" sz="2200" u="none" cap="none" strike="noStrike">
                <a:solidFill>
                  <a:srgbClr val="000000"/>
                </a:solidFill>
                <a:latin typeface="Arial"/>
                <a:ea typeface="Arial"/>
                <a:cs typeface="Arial"/>
                <a:sym typeface="Arial"/>
              </a:rPr>
              <a:t>PFI chỉ gửi hồ sơ đủ điều kiện, có hiệu quả năng lượng ≥10%, và hồ sơ môi trường – xã hội đạt yêu cầu</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47"/>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Vai trò của PIE trong quy trình</a:t>
            </a:r>
            <a:endParaRPr b="1" i="0" sz="3000" u="none" cap="none" strike="noStrike">
              <a:solidFill>
                <a:schemeClr val="lt1"/>
              </a:solidFill>
              <a:latin typeface="Arial"/>
              <a:ea typeface="Arial"/>
              <a:cs typeface="Arial"/>
              <a:sym typeface="Arial"/>
            </a:endParaRPr>
          </a:p>
        </p:txBody>
      </p:sp>
      <p:sp>
        <p:nvSpPr>
          <p:cNvPr id="213" name="Google Shape;213;p47"/>
          <p:cNvSpPr txBox="1"/>
          <p:nvPr/>
        </p:nvSpPr>
        <p:spPr>
          <a:xfrm>
            <a:off x="838200" y="2212448"/>
            <a:ext cx="10717530" cy="3901837"/>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PIE đánh giá độc lập hồ sơ từ PFI để đảm bảo tuân thủ các tiêu chí của RSF.</a:t>
            </a:r>
            <a:br>
              <a:rPr b="0" i="0" lang="en-US" sz="2400" u="none" cap="none" strike="noStrike">
                <a:solidFill>
                  <a:srgbClr val="000000"/>
                </a:solidFill>
                <a:latin typeface="Arial"/>
                <a:ea typeface="Arial"/>
                <a:cs typeface="Arial"/>
                <a:sym typeface="Arial"/>
              </a:rPr>
            </a:br>
            <a:r>
              <a:rPr b="0" i="0" lang="en-US" sz="2400" u="none" cap="none" strike="noStrike">
                <a:solidFill>
                  <a:srgbClr val="000000"/>
                </a:solidFill>
                <a:latin typeface="Arial"/>
                <a:ea typeface="Arial"/>
                <a:cs typeface="Arial"/>
                <a:sym typeface="Arial"/>
              </a:rPr>
              <a:t>PIE xem xét:</a:t>
            </a:r>
            <a:endParaRPr/>
          </a:p>
          <a:p>
            <a:pPr indent="-342900" lvl="0" marL="342900" marR="0" rtl="0" algn="just">
              <a:lnSpc>
                <a:spcPct val="150000"/>
              </a:lnSpc>
              <a:spcBef>
                <a:spcPts val="0"/>
              </a:spcBef>
              <a:spcAft>
                <a:spcPts val="0"/>
              </a:spcAft>
              <a:buClr>
                <a:srgbClr val="000000"/>
              </a:buClr>
              <a:buSzPts val="2400"/>
              <a:buFont typeface="Noto Sans Symbols"/>
              <a:buChar char="▪"/>
            </a:pPr>
            <a:r>
              <a:rPr b="0" i="0" lang="en-US" sz="2400" u="none" cap="none" strike="noStrike">
                <a:solidFill>
                  <a:srgbClr val="000000"/>
                </a:solidFill>
                <a:latin typeface="Arial"/>
                <a:ea typeface="Arial"/>
                <a:cs typeface="Arial"/>
                <a:sym typeface="Arial"/>
              </a:rPr>
              <a:t>Tính hợp lệ và minh bạch hồ sơ.</a:t>
            </a:r>
            <a:endParaRPr/>
          </a:p>
          <a:p>
            <a:pPr indent="-342900" lvl="0" marL="342900" marR="0" rtl="0" algn="just">
              <a:lnSpc>
                <a:spcPct val="150000"/>
              </a:lnSpc>
              <a:spcBef>
                <a:spcPts val="0"/>
              </a:spcBef>
              <a:spcAft>
                <a:spcPts val="0"/>
              </a:spcAft>
              <a:buClr>
                <a:srgbClr val="000000"/>
              </a:buClr>
              <a:buSzPts val="2400"/>
              <a:buFont typeface="Noto Sans Symbols"/>
              <a:buChar char="▪"/>
            </a:pPr>
            <a:r>
              <a:rPr b="0" i="0" lang="en-US" sz="2400" u="none" cap="none" strike="noStrike">
                <a:solidFill>
                  <a:srgbClr val="000000"/>
                </a:solidFill>
                <a:latin typeface="Arial"/>
                <a:ea typeface="Arial"/>
                <a:cs typeface="Arial"/>
                <a:sym typeface="Arial"/>
              </a:rPr>
              <a:t>Hiệu quả năng lượng và tài chính.</a:t>
            </a:r>
            <a:endParaRPr/>
          </a:p>
          <a:p>
            <a:pPr indent="-342900" lvl="0" marL="342900" marR="0" rtl="0" algn="just">
              <a:lnSpc>
                <a:spcPct val="150000"/>
              </a:lnSpc>
              <a:spcBef>
                <a:spcPts val="0"/>
              </a:spcBef>
              <a:spcAft>
                <a:spcPts val="0"/>
              </a:spcAft>
              <a:buClr>
                <a:srgbClr val="000000"/>
              </a:buClr>
              <a:buSzPts val="2400"/>
              <a:buFont typeface="Noto Sans Symbols"/>
              <a:buChar char="▪"/>
            </a:pPr>
            <a:r>
              <a:rPr b="0" i="0" lang="en-US" sz="2400" u="none" cap="none" strike="noStrike">
                <a:solidFill>
                  <a:srgbClr val="000000"/>
                </a:solidFill>
                <a:latin typeface="Arial"/>
                <a:ea typeface="Arial"/>
                <a:cs typeface="Arial"/>
                <a:sym typeface="Arial"/>
              </a:rPr>
              <a:t>Tuân thủ E&amp;S.</a:t>
            </a:r>
            <a:endParaRPr b="0" i="0" sz="2400" u="none" cap="none" strike="noStrike">
              <a:solidFill>
                <a:srgbClr val="000000"/>
              </a:solidFill>
              <a:latin typeface="Arial"/>
              <a:ea typeface="Arial"/>
              <a:cs typeface="Arial"/>
              <a:sym typeface="Arial"/>
            </a:endParaRPr>
          </a:p>
          <a:p>
            <a:pPr indent="0" lvl="0" marL="0" marR="0" rtl="0" algn="just">
              <a:lnSpc>
                <a:spcPct val="150000"/>
              </a:lnSpc>
              <a:spcBef>
                <a:spcPts val="0"/>
              </a:spcBef>
              <a:spcAft>
                <a:spcPts val="0"/>
              </a:spcAft>
              <a:buNone/>
            </a:pPr>
            <a:r>
              <a:rPr b="0" i="0" lang="en-US" sz="2400" u="none" cap="none" strike="noStrike">
                <a:solidFill>
                  <a:srgbClr val="000000"/>
                </a:solidFill>
                <a:latin typeface="Arial"/>
                <a:ea typeface="Arial"/>
                <a:cs typeface="Arial"/>
                <a:sym typeface="Arial"/>
              </a:rPr>
              <a:t>Sau đó, PIE phát hành bảo lãnh nếu đủ điều kiện, hoặc yêu cầu bổ sung thông tin.</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48"/>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Thư bảo lãnh RSF</a:t>
            </a:r>
            <a:endParaRPr b="1" i="0" sz="3000" u="none" cap="none" strike="noStrike">
              <a:solidFill>
                <a:schemeClr val="lt1"/>
              </a:solidFill>
              <a:latin typeface="Arial"/>
              <a:ea typeface="Arial"/>
              <a:cs typeface="Arial"/>
              <a:sym typeface="Arial"/>
            </a:endParaRPr>
          </a:p>
        </p:txBody>
      </p:sp>
      <p:sp>
        <p:nvSpPr>
          <p:cNvPr id="219" name="Google Shape;219;p48"/>
          <p:cNvSpPr txBox="1"/>
          <p:nvPr/>
        </p:nvSpPr>
        <p:spPr>
          <a:xfrm>
            <a:off x="838200" y="2649915"/>
            <a:ext cx="10420350" cy="1881990"/>
          </a:xfrm>
          <a:prstGeom prst="rect">
            <a:avLst/>
          </a:prstGeom>
          <a:noFill/>
          <a:ln>
            <a:noFill/>
          </a:ln>
        </p:spPr>
        <p:txBody>
          <a:bodyPr anchorCtr="0" anchor="t" bIns="45700" lIns="91425" spcFirstLastPara="1" rIns="91425" wrap="square" tIns="45700">
            <a:spAutoFit/>
          </a:bodyPr>
          <a:lstStyle/>
          <a:p>
            <a:pPr indent="-342900" lvl="0" marL="342900" marR="0" rtl="0" algn="l">
              <a:lnSpc>
                <a:spcPct val="15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Thư bảo lãnh là văn bản chính thức PIE gửi cho PFI, cam kết thanh toán phần rủi ro khi IE/ESCO không trả được nợ.</a:t>
            </a:r>
            <a:endParaRPr b="0" i="0" sz="2000" u="none" cap="none" strike="noStrike">
              <a:solidFill>
                <a:srgbClr val="000000"/>
              </a:solidFill>
              <a:latin typeface="Arial"/>
              <a:ea typeface="Arial"/>
              <a:cs typeface="Arial"/>
              <a:sym typeface="Arial"/>
            </a:endParaRPr>
          </a:p>
          <a:p>
            <a:pPr indent="-342900" lvl="0" marL="342900" marR="0" rtl="0" algn="l">
              <a:lnSpc>
                <a:spcPct val="15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Tỷ lệ bảo lãnh tối đa 50% giá trị khoản vay.</a:t>
            </a:r>
            <a:endParaRPr b="0" i="0" sz="2000" u="none" cap="none" strike="noStrike">
              <a:solidFill>
                <a:srgbClr val="000000"/>
              </a:solidFill>
              <a:latin typeface="Arial"/>
              <a:ea typeface="Arial"/>
              <a:cs typeface="Arial"/>
              <a:sym typeface="Arial"/>
            </a:endParaRPr>
          </a:p>
          <a:p>
            <a:pPr indent="-342900" lvl="0" marL="342900" marR="0" rtl="0" algn="l">
              <a:lnSpc>
                <a:spcPct val="15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Thư bảo lãnh quy định rõ: hạn mức, thời hạn, điều kiện, quy trình yêu cầu chi trả.</a:t>
            </a:r>
            <a:endParaRPr b="0" i="0" sz="20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49"/>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Giải ngân và quản lý khoản vay</a:t>
            </a:r>
            <a:endParaRPr b="1" i="0" sz="3000" u="none" cap="none" strike="noStrike">
              <a:solidFill>
                <a:schemeClr val="lt1"/>
              </a:solidFill>
              <a:latin typeface="Arial"/>
              <a:ea typeface="Arial"/>
              <a:cs typeface="Arial"/>
              <a:sym typeface="Arial"/>
            </a:endParaRPr>
          </a:p>
        </p:txBody>
      </p:sp>
      <p:sp>
        <p:nvSpPr>
          <p:cNvPr id="225" name="Google Shape;225;p49"/>
          <p:cNvSpPr txBox="1"/>
          <p:nvPr/>
        </p:nvSpPr>
        <p:spPr>
          <a:xfrm>
            <a:off x="838200" y="2649915"/>
            <a:ext cx="10420350" cy="1881990"/>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5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Sau khi nhận bảo lãnh, PFI ký hợp đồng tín dụng với IE/ESCO và giải ngân vốn.</a:t>
            </a:r>
            <a:endParaRPr/>
          </a:p>
          <a:p>
            <a:pPr indent="-342900" lvl="0" marL="342900" marR="0" rtl="0" algn="just">
              <a:lnSpc>
                <a:spcPct val="15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PFI chịu trách nhiệm quản lý, theo dõi và thu hồi khoản vay.</a:t>
            </a:r>
            <a:endParaRPr/>
          </a:p>
          <a:p>
            <a:pPr indent="-342900" lvl="0" marL="342900" marR="0" rtl="0" algn="just">
              <a:lnSpc>
                <a:spcPct val="15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PIE giám sát thông qua báo cáo định kỳ của PFI để đảm bảo việc sử dụng vốn đúng mục đích.</a:t>
            </a:r>
            <a:endParaRPr b="0" i="0" sz="2000" u="none" cap="none" strike="noStrike">
              <a:solidFill>
                <a:srgbClr val="000000"/>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50"/>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Cơ chế giám sát dự án</a:t>
            </a:r>
            <a:endParaRPr b="1" i="0" sz="3000" u="none" cap="none" strike="noStrike">
              <a:solidFill>
                <a:schemeClr val="lt1"/>
              </a:solidFill>
              <a:latin typeface="Arial"/>
              <a:ea typeface="Arial"/>
              <a:cs typeface="Arial"/>
              <a:sym typeface="Arial"/>
            </a:endParaRPr>
          </a:p>
        </p:txBody>
      </p:sp>
      <p:sp>
        <p:nvSpPr>
          <p:cNvPr id="231" name="Google Shape;231;p50"/>
          <p:cNvSpPr txBox="1"/>
          <p:nvPr/>
        </p:nvSpPr>
        <p:spPr>
          <a:xfrm>
            <a:off x="838200" y="2649915"/>
            <a:ext cx="10420350" cy="1881990"/>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5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PIE và PFI phối hợp giám sát trong suốt vòng đời dự án.</a:t>
            </a:r>
            <a:endParaRPr b="0" i="0" sz="2000" u="none" cap="none" strike="noStrike">
              <a:solidFill>
                <a:srgbClr val="000000"/>
              </a:solidFill>
              <a:latin typeface="Arial"/>
              <a:ea typeface="Arial"/>
              <a:cs typeface="Arial"/>
              <a:sym typeface="Arial"/>
            </a:endParaRPr>
          </a:p>
          <a:p>
            <a:pPr indent="-342900" lvl="0" marL="342900" marR="0" rtl="0" algn="just">
              <a:lnSpc>
                <a:spcPct val="15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PFI báo cáo định kỳ tình hình trả nợ và tiến độ dự án.</a:t>
            </a:r>
            <a:endParaRPr b="0" i="0" sz="2000" u="none" cap="none" strike="noStrike">
              <a:solidFill>
                <a:srgbClr val="000000"/>
              </a:solidFill>
              <a:latin typeface="Arial"/>
              <a:ea typeface="Arial"/>
              <a:cs typeface="Arial"/>
              <a:sym typeface="Arial"/>
            </a:endParaRPr>
          </a:p>
          <a:p>
            <a:pPr indent="-342900" lvl="0" marL="342900" marR="0" rtl="0" algn="just">
              <a:lnSpc>
                <a:spcPct val="15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PIE tiến hành kiểm tra thực địa hoặc thuê đơn vị tư vấn đánh giá hiệu quả tiết kiệm năng lượng thực tế.</a:t>
            </a:r>
            <a:endParaRPr b="0" i="0" sz="20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4"/>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000"/>
              <a:buFont typeface="Arial"/>
              <a:buNone/>
            </a:pPr>
            <a:r>
              <a:rPr b="1" i="0" lang="en-US" sz="3000" u="none" cap="none" strike="noStrike">
                <a:solidFill>
                  <a:schemeClr val="lt1"/>
                </a:solidFill>
                <a:latin typeface="Arial"/>
                <a:ea typeface="Arial"/>
                <a:cs typeface="Arial"/>
                <a:sym typeface="Arial"/>
              </a:rPr>
              <a:t>Mục tiêu của buổi tập huấn</a:t>
            </a:r>
            <a:endParaRPr b="1" i="0" sz="3000" u="none" cap="none" strike="noStrike">
              <a:solidFill>
                <a:schemeClr val="lt1"/>
              </a:solidFill>
              <a:latin typeface="Arial"/>
              <a:ea typeface="Arial"/>
              <a:cs typeface="Arial"/>
              <a:sym typeface="Arial"/>
            </a:endParaRPr>
          </a:p>
        </p:txBody>
      </p:sp>
      <p:sp>
        <p:nvSpPr>
          <p:cNvPr id="72" name="Google Shape;72;p4"/>
          <p:cNvSpPr/>
          <p:nvPr/>
        </p:nvSpPr>
        <p:spPr>
          <a:xfrm>
            <a:off x="975360" y="2488005"/>
            <a:ext cx="8522970" cy="1881990"/>
          </a:xfrm>
          <a:prstGeom prst="rect">
            <a:avLst/>
          </a:prstGeom>
          <a:noFill/>
          <a:ln>
            <a:noFill/>
          </a:ln>
        </p:spPr>
        <p:txBody>
          <a:bodyPr anchorCtr="0" anchor="ctr" bIns="45700" lIns="91425" spcFirstLastPara="1" rIns="91425" wrap="square" tIns="45700">
            <a:spAutoFit/>
          </a:bodyPr>
          <a:lstStyle/>
          <a:p>
            <a:pPr indent="-285750" lvl="0" marL="285750" marR="0" rtl="0" algn="l">
              <a:lnSpc>
                <a:spcPct val="15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Hiểu rõ cơ chế, vai trò và quy trình vận hành Quỹ RSF.</a:t>
            </a:r>
            <a:endParaRPr/>
          </a:p>
          <a:p>
            <a:pPr indent="-285750" lvl="0" marL="285750" marR="0" rtl="0" algn="l">
              <a:lnSpc>
                <a:spcPct val="15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Nắm được tiêu chí đánh giá PFI và dự án EE trước khi cấp bảo lãnh.</a:t>
            </a:r>
            <a:endParaRPr/>
          </a:p>
          <a:p>
            <a:pPr indent="-285750" lvl="0" marL="285750" marR="0" rtl="0" algn="l">
              <a:lnSpc>
                <a:spcPct val="15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Thực hành đánh giá hồ sơ mẫu, mô phỏng quy trình bảo lãnh.</a:t>
            </a:r>
            <a:endParaRPr/>
          </a:p>
          <a:p>
            <a:pPr indent="-285750" lvl="0" marL="285750" marR="0" rtl="0" algn="l">
              <a:lnSpc>
                <a:spcPct val="15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Trao đổi kinh nghiệm, thảo luận tình huống thực tế</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51"/>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Báo cáo định kỳ từ PFIs</a:t>
            </a:r>
            <a:endParaRPr b="1" i="0" sz="3000" u="none" cap="none" strike="noStrike">
              <a:solidFill>
                <a:schemeClr val="lt1"/>
              </a:solidFill>
              <a:latin typeface="Arial"/>
              <a:ea typeface="Arial"/>
              <a:cs typeface="Arial"/>
              <a:sym typeface="Arial"/>
            </a:endParaRPr>
          </a:p>
        </p:txBody>
      </p:sp>
      <p:sp>
        <p:nvSpPr>
          <p:cNvPr id="237" name="Google Shape;237;p51"/>
          <p:cNvSpPr txBox="1"/>
          <p:nvPr/>
        </p:nvSpPr>
        <p:spPr>
          <a:xfrm>
            <a:off x="1112520" y="2291652"/>
            <a:ext cx="10420350" cy="2793842"/>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US" sz="2400" u="none" cap="none" strike="noStrike">
                <a:solidFill>
                  <a:srgbClr val="000000"/>
                </a:solidFill>
                <a:latin typeface="Arial"/>
                <a:ea typeface="Arial"/>
                <a:cs typeface="Arial"/>
                <a:sym typeface="Arial"/>
              </a:rPr>
              <a:t>PFI phải gửi cho PIE báo cáo:</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Tình hình giải ngân, thu hồi nợ.</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Kết quả tiết kiệm năng lượng.</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Sự tuân thủ các yêu cầu E&amp;S.</a:t>
            </a:r>
            <a:endParaRPr b="0" i="0" sz="2400" u="none" cap="none" strike="noStrike">
              <a:solidFill>
                <a:srgbClr val="000000"/>
              </a:solidFill>
              <a:latin typeface="Arial"/>
              <a:ea typeface="Arial"/>
              <a:cs typeface="Arial"/>
              <a:sym typeface="Arial"/>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Tần suất báo cáo: hàng quý và hàng năm.</a:t>
            </a:r>
            <a:endParaRPr b="0" i="0" sz="2400" u="none" cap="none" strike="noStrike">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52"/>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Quản lý rủi ro trong RSF</a:t>
            </a:r>
            <a:endParaRPr b="1" i="0" sz="3000" u="none" cap="none" strike="noStrike">
              <a:solidFill>
                <a:schemeClr val="lt1"/>
              </a:solidFill>
              <a:latin typeface="Arial"/>
              <a:ea typeface="Arial"/>
              <a:cs typeface="Arial"/>
              <a:sym typeface="Arial"/>
            </a:endParaRPr>
          </a:p>
        </p:txBody>
      </p:sp>
      <p:sp>
        <p:nvSpPr>
          <p:cNvPr id="243" name="Google Shape;243;p52"/>
          <p:cNvSpPr txBox="1"/>
          <p:nvPr/>
        </p:nvSpPr>
        <p:spPr>
          <a:xfrm>
            <a:off x="933448" y="2680272"/>
            <a:ext cx="10420350" cy="1685846"/>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US" sz="2400" u="none" cap="none" strike="noStrike">
                <a:solidFill>
                  <a:srgbClr val="000000"/>
                </a:solidFill>
                <a:latin typeface="Arial"/>
                <a:ea typeface="Arial"/>
                <a:cs typeface="Arial"/>
                <a:sym typeface="Arial"/>
              </a:rPr>
              <a:t>PIE xây dựng cơ chế quản lý rủi ro nhằm đảm bảo tính bền vững của quỹ.</a:t>
            </a:r>
            <a:br>
              <a:rPr b="0" i="0" lang="en-US" sz="2400" u="none" cap="none" strike="noStrike">
                <a:solidFill>
                  <a:srgbClr val="000000"/>
                </a:solidFill>
                <a:latin typeface="Arial"/>
                <a:ea typeface="Arial"/>
                <a:cs typeface="Arial"/>
                <a:sym typeface="Arial"/>
              </a:rPr>
            </a:br>
            <a:r>
              <a:rPr b="1" i="1" lang="en-US" sz="2400" u="none" cap="none" strike="noStrike">
                <a:solidFill>
                  <a:srgbClr val="000000"/>
                </a:solidFill>
                <a:latin typeface="Arial"/>
                <a:ea typeface="Arial"/>
                <a:cs typeface="Arial"/>
                <a:sym typeface="Arial"/>
              </a:rPr>
              <a:t>Các rủi ro gồm: </a:t>
            </a:r>
            <a:r>
              <a:rPr b="0" i="0" lang="en-US" sz="2400" u="none" cap="none" strike="noStrike">
                <a:solidFill>
                  <a:srgbClr val="000000"/>
                </a:solidFill>
                <a:latin typeface="Arial"/>
                <a:ea typeface="Arial"/>
                <a:cs typeface="Arial"/>
                <a:sym typeface="Arial"/>
              </a:rPr>
              <a:t>Rủi ro tín dụng, kỹ thuật, vận hành, môi trường – xã hội.</a:t>
            </a:r>
            <a:br>
              <a:rPr b="0" i="0" lang="en-US" sz="2400" u="none" cap="none" strike="noStrike">
                <a:solidFill>
                  <a:srgbClr val="000000"/>
                </a:solidFill>
                <a:latin typeface="Arial"/>
                <a:ea typeface="Arial"/>
                <a:cs typeface="Arial"/>
                <a:sym typeface="Arial"/>
              </a:rPr>
            </a:br>
            <a:r>
              <a:rPr b="0" i="0" lang="en-US" sz="2400" u="none" cap="none" strike="noStrike">
                <a:solidFill>
                  <a:srgbClr val="000000"/>
                </a:solidFill>
                <a:latin typeface="Arial"/>
                <a:ea typeface="Arial"/>
                <a:cs typeface="Arial"/>
                <a:sym typeface="Arial"/>
              </a:rPr>
              <a:t>Mỗi loại rủi ro có kế hoạch ứng phó, giám sát và giảm thiểu cụ thể.</a:t>
            </a:r>
            <a:endParaRPr b="0" i="0" sz="2400" u="none" cap="none" strike="noStrike">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53"/>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Quy trình yêu cầu chi trả bảo lãnh</a:t>
            </a:r>
            <a:endParaRPr b="1" i="0" sz="3000" u="none" cap="none" strike="noStrike">
              <a:solidFill>
                <a:schemeClr val="lt1"/>
              </a:solidFill>
              <a:latin typeface="Arial"/>
              <a:ea typeface="Arial"/>
              <a:cs typeface="Arial"/>
              <a:sym typeface="Arial"/>
            </a:endParaRPr>
          </a:p>
        </p:txBody>
      </p:sp>
      <p:sp>
        <p:nvSpPr>
          <p:cNvPr id="249" name="Google Shape;249;p53"/>
          <p:cNvSpPr txBox="1"/>
          <p:nvPr/>
        </p:nvSpPr>
        <p:spPr>
          <a:xfrm>
            <a:off x="933448" y="2680272"/>
            <a:ext cx="10420350" cy="2793842"/>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US" sz="2400" u="none" cap="none" strike="noStrike">
                <a:solidFill>
                  <a:srgbClr val="000000"/>
                </a:solidFill>
                <a:latin typeface="Arial"/>
                <a:ea typeface="Arial"/>
                <a:cs typeface="Arial"/>
                <a:sym typeface="Arial"/>
              </a:rPr>
              <a:t>Khi IE/ESCO mất khả năng trả nợ:</a:t>
            </a:r>
            <a:endParaRPr/>
          </a:p>
          <a:p>
            <a:pPr indent="-342900" lvl="0" marL="342900" marR="0" rtl="0" algn="l">
              <a:lnSpc>
                <a:spcPct val="150000"/>
              </a:lnSpc>
              <a:spcBef>
                <a:spcPts val="0"/>
              </a:spcBef>
              <a:spcAft>
                <a:spcPts val="0"/>
              </a:spcAft>
              <a:buClr>
                <a:srgbClr val="000000"/>
              </a:buClr>
              <a:buSzPts val="2400"/>
              <a:buFont typeface="Noto Sans Symbols"/>
              <a:buChar char="▪"/>
            </a:pPr>
            <a:r>
              <a:rPr b="0" i="0" lang="en-US" sz="2400" u="none" cap="none" strike="noStrike">
                <a:solidFill>
                  <a:srgbClr val="000000"/>
                </a:solidFill>
                <a:latin typeface="Arial"/>
                <a:ea typeface="Arial"/>
                <a:cs typeface="Arial"/>
                <a:sym typeface="Arial"/>
              </a:rPr>
              <a:t>PFI gửi yêu cầu chi trả kèm bằng chứng.</a:t>
            </a:r>
            <a:endParaRPr/>
          </a:p>
          <a:p>
            <a:pPr indent="-342900" lvl="0" marL="342900" marR="0" rtl="0" algn="l">
              <a:lnSpc>
                <a:spcPct val="150000"/>
              </a:lnSpc>
              <a:spcBef>
                <a:spcPts val="0"/>
              </a:spcBef>
              <a:spcAft>
                <a:spcPts val="0"/>
              </a:spcAft>
              <a:buClr>
                <a:srgbClr val="000000"/>
              </a:buClr>
              <a:buSzPts val="2400"/>
              <a:buFont typeface="Noto Sans Symbols"/>
              <a:buChar char="▪"/>
            </a:pPr>
            <a:r>
              <a:rPr b="0" i="0" lang="en-US" sz="2400" u="none" cap="none" strike="noStrike">
                <a:solidFill>
                  <a:srgbClr val="000000"/>
                </a:solidFill>
                <a:latin typeface="Arial"/>
                <a:ea typeface="Arial"/>
                <a:cs typeface="Arial"/>
                <a:sym typeface="Arial"/>
              </a:rPr>
              <a:t>PIE kiểm tra, xác minh hồ sơ.</a:t>
            </a:r>
            <a:endParaRPr/>
          </a:p>
          <a:p>
            <a:pPr indent="-342900" lvl="0" marL="342900" marR="0" rtl="0" algn="l">
              <a:lnSpc>
                <a:spcPct val="150000"/>
              </a:lnSpc>
              <a:spcBef>
                <a:spcPts val="0"/>
              </a:spcBef>
              <a:spcAft>
                <a:spcPts val="0"/>
              </a:spcAft>
              <a:buClr>
                <a:srgbClr val="000000"/>
              </a:buClr>
              <a:buSzPts val="2400"/>
              <a:buFont typeface="Noto Sans Symbols"/>
              <a:buChar char="▪"/>
            </a:pPr>
            <a:r>
              <a:rPr b="0" i="0" lang="en-US" sz="2400" u="none" cap="none" strike="noStrike">
                <a:solidFill>
                  <a:srgbClr val="000000"/>
                </a:solidFill>
                <a:latin typeface="Arial"/>
                <a:ea typeface="Arial"/>
                <a:cs typeface="Arial"/>
                <a:sym typeface="Arial"/>
              </a:rPr>
              <a:t>Nếu hợp lệ, PIE chi trả phần bảo lãnh (tối đa 50% khoản vay).</a:t>
            </a:r>
            <a:endParaRPr/>
          </a:p>
          <a:p>
            <a:pPr indent="-342900" lvl="0" marL="342900" marR="0" rtl="0" algn="l">
              <a:lnSpc>
                <a:spcPct val="150000"/>
              </a:lnSpc>
              <a:spcBef>
                <a:spcPts val="0"/>
              </a:spcBef>
              <a:spcAft>
                <a:spcPts val="0"/>
              </a:spcAft>
              <a:buClr>
                <a:srgbClr val="000000"/>
              </a:buClr>
              <a:buSzPts val="2400"/>
              <a:buFont typeface="Noto Sans Symbols"/>
              <a:buChar char="▪"/>
            </a:pPr>
            <a:r>
              <a:rPr b="0" i="0" lang="en-US" sz="2400" u="none" cap="none" strike="noStrike">
                <a:solidFill>
                  <a:srgbClr val="000000"/>
                </a:solidFill>
                <a:latin typeface="Arial"/>
                <a:ea typeface="Arial"/>
                <a:cs typeface="Arial"/>
                <a:sym typeface="Arial"/>
              </a:rPr>
              <a:t>Sau chi trả, PIE theo dõi việc xử lý tài sản bảo đảm.</a:t>
            </a:r>
            <a:endParaRPr b="0" i="0" sz="2400" u="none" cap="none" strike="noStrike">
              <a:solidFill>
                <a:srgbClr val="000000"/>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54"/>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Quy trình thu hồi sau chi trả</a:t>
            </a:r>
            <a:endParaRPr b="1" i="0" sz="3000" u="none" cap="none" strike="noStrike">
              <a:solidFill>
                <a:schemeClr val="lt1"/>
              </a:solidFill>
              <a:latin typeface="Arial"/>
              <a:ea typeface="Arial"/>
              <a:cs typeface="Arial"/>
              <a:sym typeface="Arial"/>
            </a:endParaRPr>
          </a:p>
        </p:txBody>
      </p:sp>
      <p:sp>
        <p:nvSpPr>
          <p:cNvPr id="255" name="Google Shape;255;p54"/>
          <p:cNvSpPr txBox="1"/>
          <p:nvPr/>
        </p:nvSpPr>
        <p:spPr>
          <a:xfrm>
            <a:off x="933448" y="2680272"/>
            <a:ext cx="10420350" cy="1685846"/>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US" sz="2400" u="none" cap="none" strike="noStrike">
                <a:solidFill>
                  <a:srgbClr val="000000"/>
                </a:solidFill>
                <a:latin typeface="Arial"/>
                <a:ea typeface="Arial"/>
                <a:cs typeface="Arial"/>
                <a:sym typeface="Arial"/>
              </a:rPr>
              <a:t>Sau khi PIE thanh toán cho PFI, PFI vẫn tiếp tục thu hồi phần nợ còn lại.</a:t>
            </a:r>
            <a:br>
              <a:rPr b="0" i="0" lang="en-US" sz="2400" u="none" cap="none" strike="noStrike">
                <a:solidFill>
                  <a:srgbClr val="000000"/>
                </a:solidFill>
                <a:latin typeface="Arial"/>
                <a:ea typeface="Arial"/>
                <a:cs typeface="Arial"/>
                <a:sym typeface="Arial"/>
              </a:rPr>
            </a:br>
            <a:r>
              <a:rPr b="0" i="0" lang="en-US" sz="2400" u="none" cap="none" strike="noStrike">
                <a:solidFill>
                  <a:srgbClr val="000000"/>
                </a:solidFill>
                <a:latin typeface="Arial"/>
                <a:ea typeface="Arial"/>
                <a:cs typeface="Arial"/>
                <a:sym typeface="Arial"/>
              </a:rPr>
              <a:t>Số tiền thu hồi (nếu có) được hoàn trả cho PIE theo tỷ lệ chia sẻ rủi ro.</a:t>
            </a:r>
            <a:br>
              <a:rPr b="0" i="0" lang="en-US" sz="2400" u="none" cap="none" strike="noStrike">
                <a:solidFill>
                  <a:srgbClr val="000000"/>
                </a:solidFill>
                <a:latin typeface="Arial"/>
                <a:ea typeface="Arial"/>
                <a:cs typeface="Arial"/>
                <a:sym typeface="Arial"/>
              </a:rPr>
            </a:br>
            <a:r>
              <a:rPr b="0" i="0" lang="en-US" sz="2400" u="none" cap="none" strike="noStrike">
                <a:solidFill>
                  <a:srgbClr val="000000"/>
                </a:solidFill>
                <a:latin typeface="Arial"/>
                <a:ea typeface="Arial"/>
                <a:cs typeface="Arial"/>
                <a:sym typeface="Arial"/>
              </a:rPr>
              <a:t>Cơ chế này đảm bảo trách nhiệm của cả hai bên.</a:t>
            </a:r>
            <a:endParaRPr b="0" i="0" sz="2400" u="none" cap="none" strike="noStrike">
              <a:solidFill>
                <a:srgbClr val="000000"/>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55"/>
          <p:cNvSpPr txBox="1"/>
          <p:nvPr/>
        </p:nvSpPr>
        <p:spPr>
          <a:xfrm>
            <a:off x="838200" y="1249340"/>
            <a:ext cx="10515600" cy="523200"/>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Giám sát tuân thủ E&amp;S</a:t>
            </a:r>
            <a:endParaRPr b="1" i="0" sz="3000" u="none" cap="none" strike="noStrike">
              <a:solidFill>
                <a:schemeClr val="lt1"/>
              </a:solidFill>
              <a:latin typeface="Arial"/>
              <a:ea typeface="Arial"/>
              <a:cs typeface="Arial"/>
              <a:sym typeface="Arial"/>
            </a:endParaRPr>
          </a:p>
        </p:txBody>
      </p:sp>
      <p:sp>
        <p:nvSpPr>
          <p:cNvPr id="261" name="Google Shape;261;p55"/>
          <p:cNvSpPr txBox="1"/>
          <p:nvPr/>
        </p:nvSpPr>
        <p:spPr>
          <a:xfrm>
            <a:off x="933298" y="2025447"/>
            <a:ext cx="10420500" cy="32940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US" sz="1600" u="none" cap="none" strike="noStrike">
                <a:solidFill>
                  <a:srgbClr val="000000"/>
                </a:solidFill>
                <a:latin typeface="Arial"/>
                <a:ea typeface="Arial"/>
                <a:cs typeface="Arial"/>
                <a:sym typeface="Arial"/>
              </a:rPr>
              <a:t>Mọi tiểu dự án được bảo lãnh phải tuân thủ các khung chính sách an toàn môi trường – xã hội (ESMF, RPF, EMPF). PFI có trách nhiệm kiểm tra, PIE kiểm soát cuối cùng. Các dự án có tác động tiêu cực nghiêm trọng sẽ bị loại k</a:t>
            </a:r>
            <a:r>
              <a:rPr lang="en-US" sz="1600"/>
              <a:t>hỏi danh mục RSF.</a:t>
            </a:r>
            <a:endParaRPr sz="1600"/>
          </a:p>
          <a:p>
            <a:pPr indent="0" lvl="0" marL="0" marR="0" rtl="0" algn="just">
              <a:lnSpc>
                <a:spcPct val="150000"/>
              </a:lnSpc>
              <a:spcBef>
                <a:spcPts val="0"/>
              </a:spcBef>
              <a:spcAft>
                <a:spcPts val="0"/>
              </a:spcAft>
              <a:buNone/>
            </a:pPr>
            <a:r>
              <a:rPr b="1" lang="en-US" sz="1600"/>
              <a:t>Đánh giá hiệu quả TKNL</a:t>
            </a:r>
            <a:r>
              <a:rPr lang="en-US" sz="1600"/>
              <a:t>: </a:t>
            </a:r>
            <a:r>
              <a:rPr lang="en-US" sz="1600"/>
              <a:t>PIE và PFI phối hợp xác minh tiết kiệm năng lượng thực tế sau khi dự án hoàn thành. Các chỉ số: Tỷ lệ tiết kiệm (%), giảm phát thải CO₂, giá trị tiết kiệm (USD/năm).</a:t>
            </a:r>
            <a:endParaRPr sz="1600"/>
          </a:p>
          <a:p>
            <a:pPr indent="0" lvl="0" marL="0" marR="0" rtl="0" algn="just">
              <a:lnSpc>
                <a:spcPct val="150000"/>
              </a:lnSpc>
              <a:spcBef>
                <a:spcPts val="0"/>
              </a:spcBef>
              <a:spcAft>
                <a:spcPts val="0"/>
              </a:spcAft>
              <a:buNone/>
            </a:pPr>
            <a:r>
              <a:rPr b="1" lang="en-US" sz="1600"/>
              <a:t>Hệ thống báo cáo và lưu trữ dữ liệu</a:t>
            </a:r>
            <a:r>
              <a:rPr lang="en-US" sz="1600"/>
              <a:t>: PIE xây dựng hệ thống dữ liệu điện tử để lưu trữ thông tin dự án, hồ sơ bảo lãnh, báo cáo từ PFIs. Dữ liệu được tổng hợp định kỳ để phục vụ công tác giám sát, đánh giá và kiểm toán.</a:t>
            </a:r>
            <a:endParaRPr sz="1600"/>
          </a:p>
          <a:p>
            <a:pPr indent="0" lvl="0" marL="0" rtl="0" algn="l">
              <a:lnSpc>
                <a:spcPct val="150000"/>
              </a:lnSpc>
              <a:spcBef>
                <a:spcPts val="0"/>
              </a:spcBef>
              <a:spcAft>
                <a:spcPts val="0"/>
              </a:spcAft>
              <a:buClr>
                <a:schemeClr val="lt1"/>
              </a:buClr>
              <a:buSzPts val="3200"/>
              <a:buFont typeface="Arial"/>
              <a:buNone/>
            </a:pPr>
            <a:r>
              <a:rPr b="1" lang="en-US" sz="1600"/>
              <a:t>Kiểm toán và đánh giá độc lập: </a:t>
            </a:r>
            <a:r>
              <a:rPr lang="en-US" sz="1600"/>
              <a:t>Các hoạt động của RSF được kiểm toán hàng năm bởi đơn vị độc lập.</a:t>
            </a:r>
            <a:br>
              <a:rPr lang="en-US" sz="1600"/>
            </a:br>
            <a:r>
              <a:rPr lang="en-US" sz="1600"/>
              <a:t>Ngoài ra, WB có thể thực hiện đánh giá giữa kỳ và cuối kỳ để đảm bảo minh bạch, hiệu quả.</a:t>
            </a:r>
            <a:endParaRPr sz="160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59"/>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Báo cáo tổng hợp RSF</a:t>
            </a:r>
            <a:endParaRPr b="1" i="0" sz="3000" u="none" cap="none" strike="noStrike">
              <a:solidFill>
                <a:schemeClr val="lt1"/>
              </a:solidFill>
              <a:latin typeface="Arial"/>
              <a:ea typeface="Arial"/>
              <a:cs typeface="Arial"/>
              <a:sym typeface="Arial"/>
            </a:endParaRPr>
          </a:p>
        </p:txBody>
      </p:sp>
      <p:sp>
        <p:nvSpPr>
          <p:cNvPr id="267" name="Google Shape;267;p59"/>
          <p:cNvSpPr txBox="1"/>
          <p:nvPr/>
        </p:nvSpPr>
        <p:spPr>
          <a:xfrm>
            <a:off x="838200" y="2128877"/>
            <a:ext cx="10420350" cy="2793842"/>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US" sz="2400" u="none" cap="none" strike="noStrike">
                <a:solidFill>
                  <a:srgbClr val="000000"/>
                </a:solidFill>
                <a:latin typeface="Arial"/>
                <a:ea typeface="Arial"/>
                <a:cs typeface="Arial"/>
                <a:sym typeface="Arial"/>
              </a:rPr>
              <a:t>PIE lập báo cáo tổng hợp cho MOIT và WB bao gồm:</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Số lượng bảo lãnh đã phát hành;</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Danh mục dự án EE;</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Rủi ro và biện pháp khắc phục;</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Hiệu quả năng lượng và môi trường</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21"/>
          <p:cNvSpPr/>
          <p:nvPr/>
        </p:nvSpPr>
        <p:spPr>
          <a:xfrm>
            <a:off x="2418080" y="2767280"/>
            <a:ext cx="7355700" cy="1323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8000"/>
              <a:buFont typeface="Arial"/>
              <a:buNone/>
            </a:pPr>
            <a:r>
              <a:rPr b="1" i="0" lang="en-US" sz="8000" u="none" cap="none" strike="noStrike">
                <a:solidFill>
                  <a:srgbClr val="000000"/>
                </a:solidFill>
                <a:latin typeface="Arial"/>
                <a:ea typeface="Arial"/>
                <a:cs typeface="Arial"/>
                <a:sym typeface="Arial"/>
              </a:rPr>
              <a:t>Xin cảm ơn!</a:t>
            </a:r>
            <a:endParaRPr b="1" i="0" sz="80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5"/>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200" u="none" cap="none" strike="noStrike">
                <a:solidFill>
                  <a:schemeClr val="lt1"/>
                </a:solidFill>
                <a:latin typeface="Arial"/>
                <a:ea typeface="Arial"/>
                <a:cs typeface="Arial"/>
                <a:sym typeface="Arial"/>
              </a:rPr>
              <a:t>Bối cảnh hình thành RSF</a:t>
            </a:r>
            <a:endParaRPr b="1" i="0" sz="3000" u="none" cap="none" strike="noStrike">
              <a:solidFill>
                <a:schemeClr val="lt1"/>
              </a:solidFill>
              <a:latin typeface="Arial"/>
              <a:ea typeface="Arial"/>
              <a:cs typeface="Arial"/>
              <a:sym typeface="Arial"/>
            </a:endParaRPr>
          </a:p>
        </p:txBody>
      </p:sp>
      <p:sp>
        <p:nvSpPr>
          <p:cNvPr id="78" name="Google Shape;78;p5"/>
          <p:cNvSpPr txBox="1"/>
          <p:nvPr/>
        </p:nvSpPr>
        <p:spPr>
          <a:xfrm>
            <a:off x="838200" y="2297081"/>
            <a:ext cx="10515598" cy="3076548"/>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US" sz="2200" u="none" cap="none" strike="noStrike">
                <a:solidFill>
                  <a:srgbClr val="000000"/>
                </a:solidFill>
                <a:latin typeface="Arial"/>
                <a:ea typeface="Arial"/>
                <a:cs typeface="Arial"/>
                <a:sym typeface="Arial"/>
              </a:rPr>
              <a:t>Ngành công nghiệp tiêu thụ gần 50% năng lượng quốc gia nhưng tiềm năng tiết kiệm còn lớn. Doanh nghiệp khó vay vốn EE vì thiếu tài sản thế chấp, rủi ro kỹ thuật cao.</a:t>
            </a:r>
            <a:endParaRPr b="0" i="0" sz="2200" u="none" cap="none" strike="noStrike">
              <a:solidFill>
                <a:srgbClr val="000000"/>
              </a:solidFill>
              <a:latin typeface="Arial"/>
              <a:ea typeface="Arial"/>
              <a:cs typeface="Arial"/>
              <a:sym typeface="Arial"/>
            </a:endParaRPr>
          </a:p>
          <a:p>
            <a:pPr indent="0" lvl="0" marL="0" marR="0" rtl="0" algn="just">
              <a:lnSpc>
                <a:spcPct val="150000"/>
              </a:lnSpc>
              <a:spcBef>
                <a:spcPts val="0"/>
              </a:spcBef>
              <a:spcAft>
                <a:spcPts val="0"/>
              </a:spcAft>
              <a:buNone/>
            </a:pPr>
            <a:r>
              <a:rPr b="1" i="1" lang="en-US" sz="2200" u="none" cap="none" strike="noStrike">
                <a:solidFill>
                  <a:srgbClr val="000000"/>
                </a:solidFill>
                <a:latin typeface="Arial"/>
                <a:ea typeface="Arial"/>
                <a:cs typeface="Arial"/>
                <a:sym typeface="Arial"/>
              </a:rPr>
              <a:t>RSF được thiết lập để giảm rủi ro tín dụng, thúc đẩy ngân hàng cho vay và hỗ trợ Việt Nam đạt mục tiêu giảm phát thải theo Chiến lược Tăng trưởng xanh</a:t>
            </a:r>
            <a:r>
              <a:rPr b="0" i="0" lang="en-US" sz="2200" u="none" cap="none" strike="noStrike">
                <a:solidFill>
                  <a:srgbClr val="000000"/>
                </a:solidFill>
                <a:latin typeface="Arial"/>
                <a:ea typeface="Arial"/>
                <a:cs typeface="Arial"/>
                <a:sym typeface="Arial"/>
              </a:rPr>
              <a:t>.</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6"/>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200" u="none" cap="none" strike="noStrike">
                <a:solidFill>
                  <a:schemeClr val="lt1"/>
                </a:solidFill>
                <a:latin typeface="Arial"/>
                <a:ea typeface="Arial"/>
                <a:cs typeface="Arial"/>
                <a:sym typeface="Arial"/>
              </a:rPr>
              <a:t>Cấu trúc tài chính của Quỹ RSF</a:t>
            </a:r>
            <a:endParaRPr b="1" i="0" sz="3000" u="none" cap="none" strike="noStrike">
              <a:solidFill>
                <a:schemeClr val="lt1"/>
              </a:solidFill>
              <a:latin typeface="Arial"/>
              <a:ea typeface="Arial"/>
              <a:cs typeface="Arial"/>
              <a:sym typeface="Arial"/>
            </a:endParaRPr>
          </a:p>
        </p:txBody>
      </p:sp>
      <p:sp>
        <p:nvSpPr>
          <p:cNvPr id="84" name="Google Shape;84;p6"/>
          <p:cNvSpPr txBox="1"/>
          <p:nvPr/>
        </p:nvSpPr>
        <p:spPr>
          <a:xfrm>
            <a:off x="838200" y="2029568"/>
            <a:ext cx="10386060" cy="3076548"/>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Clr>
                <a:srgbClr val="000000"/>
              </a:buClr>
              <a:buSzPts val="2200"/>
              <a:buFont typeface="Arial"/>
              <a:buNone/>
            </a:pPr>
            <a:r>
              <a:rPr b="0" i="0" lang="en-US" sz="2200" u="none" cap="none" strike="noStrike">
                <a:solidFill>
                  <a:srgbClr val="000000"/>
                </a:solidFill>
                <a:latin typeface="Arial"/>
                <a:ea typeface="Arial"/>
                <a:cs typeface="Arial"/>
                <a:sym typeface="Arial"/>
              </a:rPr>
              <a:t>RSF có tổng vốn 75 triệu USD, trong đó phần lớn được sử dụng để bảo lãnh cho các khoản vay tiết kiệm năng lượng.</a:t>
            </a:r>
            <a:endParaRPr b="0" i="0" sz="2200" u="none" cap="none" strike="noStrike">
              <a:solidFill>
                <a:srgbClr val="000000"/>
              </a:solidFill>
              <a:latin typeface="Arial"/>
              <a:ea typeface="Arial"/>
              <a:cs typeface="Arial"/>
              <a:sym typeface="Arial"/>
            </a:endParaRPr>
          </a:p>
          <a:p>
            <a:pPr indent="0" lvl="0" marL="0" marR="0" rtl="0" algn="just">
              <a:lnSpc>
                <a:spcPct val="150000"/>
              </a:lnSpc>
              <a:spcBef>
                <a:spcPts val="0"/>
              </a:spcBef>
              <a:spcAft>
                <a:spcPts val="0"/>
              </a:spcAft>
              <a:buClr>
                <a:srgbClr val="000000"/>
              </a:buClr>
              <a:buSzPts val="2200"/>
              <a:buFont typeface="Arial"/>
              <a:buNone/>
            </a:pPr>
            <a:r>
              <a:rPr b="0" i="0" lang="en-US" sz="2200" u="none" cap="none" strike="noStrike">
                <a:solidFill>
                  <a:srgbClr val="000000"/>
                </a:solidFill>
                <a:latin typeface="Arial"/>
                <a:ea typeface="Arial"/>
                <a:cs typeface="Arial"/>
                <a:sym typeface="Arial"/>
              </a:rPr>
              <a:t>Vốn do GCF tài trợ, thông qua WB, giao cho Bộ Công Thương và PIE quản lý.</a:t>
            </a:r>
            <a:br>
              <a:rPr b="0" i="0" lang="en-US" sz="2200" u="none" cap="none" strike="noStrike">
                <a:solidFill>
                  <a:srgbClr val="000000"/>
                </a:solidFill>
                <a:latin typeface="Arial"/>
                <a:ea typeface="Arial"/>
                <a:cs typeface="Arial"/>
                <a:sym typeface="Arial"/>
              </a:rPr>
            </a:br>
            <a:r>
              <a:rPr b="0" i="0" lang="en-US" sz="2200" u="none" cap="none" strike="noStrike">
                <a:solidFill>
                  <a:srgbClr val="000000"/>
                </a:solidFill>
                <a:latin typeface="Arial"/>
                <a:ea typeface="Arial"/>
                <a:cs typeface="Arial"/>
                <a:sym typeface="Arial"/>
              </a:rPr>
              <a:t>PIE sử dụng quỹ này để bảo lãnh tối đa 50% khoản vay của PFI cho IE/ESCO.</a:t>
            </a:r>
            <a:br>
              <a:rPr b="0" i="0" lang="en-US" sz="2200" u="none" cap="none" strike="noStrike">
                <a:solidFill>
                  <a:srgbClr val="000000"/>
                </a:solidFill>
                <a:latin typeface="Arial"/>
                <a:ea typeface="Arial"/>
                <a:cs typeface="Arial"/>
                <a:sym typeface="Arial"/>
              </a:rPr>
            </a:br>
            <a:r>
              <a:rPr b="0" i="0" lang="en-US" sz="2200" u="none" cap="none" strike="noStrike">
                <a:solidFill>
                  <a:srgbClr val="000000"/>
                </a:solidFill>
                <a:latin typeface="Arial"/>
                <a:ea typeface="Arial"/>
                <a:cs typeface="Arial"/>
                <a:sym typeface="Arial"/>
              </a:rPr>
              <a:t>Doanh nghiệp phải đóng góp ít nhất 20% vốn đầu tư dự án, giúp đảm bảo trách nhiệm tài chính.</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7"/>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200" u="none" cap="none" strike="noStrike">
                <a:solidFill>
                  <a:schemeClr val="lt1"/>
                </a:solidFill>
                <a:latin typeface="Arial"/>
                <a:ea typeface="Arial"/>
                <a:cs typeface="Arial"/>
                <a:sym typeface="Arial"/>
              </a:rPr>
              <a:t>Mục tiêu của Quỹ RSF</a:t>
            </a:r>
            <a:endParaRPr b="1" i="0" sz="3000" u="none" cap="none" strike="noStrike">
              <a:solidFill>
                <a:schemeClr val="lt1"/>
              </a:solidFill>
              <a:latin typeface="Arial"/>
              <a:ea typeface="Arial"/>
              <a:cs typeface="Arial"/>
              <a:sym typeface="Arial"/>
            </a:endParaRPr>
          </a:p>
        </p:txBody>
      </p:sp>
      <p:sp>
        <p:nvSpPr>
          <p:cNvPr id="90" name="Google Shape;90;p7"/>
          <p:cNvSpPr/>
          <p:nvPr/>
        </p:nvSpPr>
        <p:spPr>
          <a:xfrm>
            <a:off x="1165859" y="2538587"/>
            <a:ext cx="9860280" cy="2060885"/>
          </a:xfrm>
          <a:prstGeom prst="rect">
            <a:avLst/>
          </a:prstGeom>
          <a:noFill/>
          <a:ln>
            <a:noFill/>
          </a:ln>
        </p:spPr>
        <p:txBody>
          <a:bodyPr anchorCtr="0" anchor="ctr" bIns="45700" lIns="91425" spcFirstLastPara="1" rIns="91425" wrap="square" tIns="45700">
            <a:spAutoFit/>
          </a:bodyPr>
          <a:lstStyle/>
          <a:p>
            <a:pPr indent="-285750" lvl="0" marL="285750" marR="0" rtl="0" algn="just">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Giảm rủi ro tín dụng cho các ngân hàng thương mại khi cho vay EE;</a:t>
            </a:r>
            <a:endParaRPr b="0" i="0" sz="2200" u="none" cap="none" strike="noStrike">
              <a:solidFill>
                <a:schemeClr val="dk1"/>
              </a:solidFill>
              <a:latin typeface="Arial"/>
              <a:ea typeface="Arial"/>
              <a:cs typeface="Arial"/>
              <a:sym typeface="Arial"/>
            </a:endParaRPr>
          </a:p>
          <a:p>
            <a:pPr indent="-285750" lvl="0" marL="285750" marR="0" rtl="0" algn="just">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Tăng khả năng tiếp cận vốn của doanh nghiệp công nghiệp và ESCO;</a:t>
            </a:r>
            <a:endParaRPr b="0" i="0" sz="2200" u="none" cap="none" strike="noStrike">
              <a:solidFill>
                <a:schemeClr val="dk1"/>
              </a:solidFill>
              <a:latin typeface="Arial"/>
              <a:ea typeface="Arial"/>
              <a:cs typeface="Arial"/>
              <a:sym typeface="Arial"/>
            </a:endParaRPr>
          </a:p>
          <a:p>
            <a:pPr indent="-285750" lvl="0" marL="285750" marR="0" rtl="0" algn="just">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Thúc đẩy đầu tư EE, góp phần giảm phát thải khí nhà kính;</a:t>
            </a:r>
            <a:endParaRPr b="0" i="0" sz="2200" u="none" cap="none" strike="noStrike">
              <a:solidFill>
                <a:schemeClr val="dk1"/>
              </a:solidFill>
              <a:latin typeface="Arial"/>
              <a:ea typeface="Arial"/>
              <a:cs typeface="Arial"/>
              <a:sym typeface="Arial"/>
            </a:endParaRPr>
          </a:p>
          <a:p>
            <a:pPr indent="-285750" lvl="0" marL="285750" marR="0" rtl="0" algn="just">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Phát triển thị trường tài chính xanh tại Việt Nam.</a:t>
            </a:r>
            <a:endParaRPr b="0" i="0" sz="2200" u="none" cap="none" strike="noStrike">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30"/>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Vai trò của Bộ Công Thương (MOIT)</a:t>
            </a:r>
            <a:endParaRPr b="1" i="0" sz="3000" u="none" cap="none" strike="noStrike">
              <a:solidFill>
                <a:schemeClr val="lt1"/>
              </a:solidFill>
              <a:latin typeface="Arial"/>
              <a:ea typeface="Arial"/>
              <a:cs typeface="Arial"/>
              <a:sym typeface="Arial"/>
            </a:endParaRPr>
          </a:p>
        </p:txBody>
      </p:sp>
      <p:sp>
        <p:nvSpPr>
          <p:cNvPr id="96" name="Google Shape;96;p30"/>
          <p:cNvSpPr txBox="1"/>
          <p:nvPr/>
        </p:nvSpPr>
        <p:spPr>
          <a:xfrm>
            <a:off x="838200" y="2044005"/>
            <a:ext cx="10515598" cy="3347840"/>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MOIT là cơ quan chủ quản Dự án VSUEE và Quỹ RSF, chịu trách nhiệm điều phối, phê duyệt, giám sát và báo cáo với WB.</a:t>
            </a:r>
            <a:endParaRPr b="0" i="0" sz="2400" u="none" cap="none" strike="noStrike">
              <a:solidFill>
                <a:srgbClr val="000000"/>
              </a:solidFill>
              <a:latin typeface="Arial"/>
              <a:ea typeface="Arial"/>
              <a:cs typeface="Arial"/>
              <a:sym typeface="Arial"/>
            </a:endParaRPr>
          </a:p>
          <a:p>
            <a:pPr indent="-342900" lvl="0" marL="342900" marR="0" rtl="0" algn="just">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MOIT ban hành hướng dẫn, quy trình, đồng thời chỉ định PIE làm đơn vị điều hành RSF. </a:t>
            </a:r>
            <a:endParaRPr/>
          </a:p>
          <a:p>
            <a:pPr indent="0" lvl="0" marL="0" marR="0" rtl="0" algn="just">
              <a:lnSpc>
                <a:spcPct val="150000"/>
              </a:lnSpc>
              <a:spcBef>
                <a:spcPts val="0"/>
              </a:spcBef>
              <a:spcAft>
                <a:spcPts val="0"/>
              </a:spcAft>
              <a:buNone/>
            </a:pPr>
            <a:r>
              <a:rPr b="0" i="0" lang="en-US" sz="2400" u="none" cap="none" strike="noStrike">
                <a:solidFill>
                  <a:srgbClr val="000000"/>
                </a:solidFill>
                <a:latin typeface="Arial"/>
                <a:ea typeface="Arial"/>
                <a:cs typeface="Arial"/>
                <a:sym typeface="Arial"/>
              </a:rPr>
              <a:t>MOIT cũng đảm bảo các hoạt động của RSF tuân thủ khung chính sách quốc gia và tiêu chuẩn của WB.</a:t>
            </a:r>
            <a:endParaRPr b="0" i="0" sz="2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31"/>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Vai trò của PIE</a:t>
            </a:r>
            <a:endParaRPr b="1" i="0" sz="3000" u="none" cap="none" strike="noStrike">
              <a:solidFill>
                <a:schemeClr val="lt1"/>
              </a:solidFill>
              <a:latin typeface="Arial"/>
              <a:ea typeface="Arial"/>
              <a:cs typeface="Arial"/>
              <a:sym typeface="Arial"/>
            </a:endParaRPr>
          </a:p>
        </p:txBody>
      </p:sp>
      <p:sp>
        <p:nvSpPr>
          <p:cNvPr id="102" name="Google Shape;102;p31"/>
          <p:cNvSpPr txBox="1"/>
          <p:nvPr/>
        </p:nvSpPr>
        <p:spPr>
          <a:xfrm>
            <a:off x="838200" y="2260820"/>
            <a:ext cx="10515598" cy="334784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2400"/>
              <a:buFont typeface="Arial"/>
              <a:buNone/>
            </a:pPr>
            <a:r>
              <a:rPr b="1" i="0" lang="en-US" sz="2400" u="none" cap="none" strike="noStrike">
                <a:solidFill>
                  <a:srgbClr val="000000"/>
                </a:solidFill>
                <a:latin typeface="Arial"/>
                <a:ea typeface="Arial"/>
                <a:cs typeface="Arial"/>
                <a:sym typeface="Arial"/>
              </a:rPr>
              <a:t>PIE (Project Implementing Entity) chịu trách nhiệm vận hành RSF hàng ngày:</a:t>
            </a:r>
            <a:endParaRPr/>
          </a:p>
          <a:p>
            <a:pPr indent="-342900" lvl="0" marL="342900" marR="0" rtl="0" algn="l">
              <a:lnSpc>
                <a:spcPct val="150000"/>
              </a:lnSpc>
              <a:spcBef>
                <a:spcPts val="0"/>
              </a:spcBef>
              <a:spcAft>
                <a:spcPts val="0"/>
              </a:spcAft>
              <a:buClr>
                <a:srgbClr val="000000"/>
              </a:buClr>
              <a:buSzPts val="2400"/>
              <a:buFont typeface="Noto Sans Symbols"/>
              <a:buChar char="▪"/>
            </a:pPr>
            <a:r>
              <a:rPr b="0" i="0" lang="en-US" sz="2400" u="none" cap="none" strike="noStrike">
                <a:solidFill>
                  <a:srgbClr val="000000"/>
                </a:solidFill>
                <a:latin typeface="Arial"/>
                <a:ea typeface="Arial"/>
                <a:cs typeface="Arial"/>
                <a:sym typeface="Arial"/>
              </a:rPr>
              <a:t>Tiếp nhận hồ sơ từ PFIs;</a:t>
            </a:r>
            <a:endParaRPr/>
          </a:p>
          <a:p>
            <a:pPr indent="-342900" lvl="0" marL="342900" marR="0" rtl="0" algn="l">
              <a:lnSpc>
                <a:spcPct val="150000"/>
              </a:lnSpc>
              <a:spcBef>
                <a:spcPts val="0"/>
              </a:spcBef>
              <a:spcAft>
                <a:spcPts val="0"/>
              </a:spcAft>
              <a:buClr>
                <a:srgbClr val="000000"/>
              </a:buClr>
              <a:buSzPts val="2400"/>
              <a:buFont typeface="Noto Sans Symbols"/>
              <a:buChar char="▪"/>
            </a:pPr>
            <a:r>
              <a:rPr b="0" i="0" lang="en-US" sz="2400" u="none" cap="none" strike="noStrike">
                <a:solidFill>
                  <a:srgbClr val="000000"/>
                </a:solidFill>
                <a:latin typeface="Arial"/>
                <a:ea typeface="Arial"/>
                <a:cs typeface="Arial"/>
                <a:sym typeface="Arial"/>
              </a:rPr>
              <a:t>Đánh giá, phê duyệt và phát hành bảo lãnh;</a:t>
            </a:r>
            <a:endParaRPr/>
          </a:p>
          <a:p>
            <a:pPr indent="-342900" lvl="0" marL="342900" marR="0" rtl="0" algn="l">
              <a:lnSpc>
                <a:spcPct val="150000"/>
              </a:lnSpc>
              <a:spcBef>
                <a:spcPts val="0"/>
              </a:spcBef>
              <a:spcAft>
                <a:spcPts val="0"/>
              </a:spcAft>
              <a:buClr>
                <a:srgbClr val="000000"/>
              </a:buClr>
              <a:buSzPts val="2400"/>
              <a:buFont typeface="Noto Sans Symbols"/>
              <a:buChar char="▪"/>
            </a:pPr>
            <a:r>
              <a:rPr b="0" i="0" lang="en-US" sz="2400" u="none" cap="none" strike="noStrike">
                <a:solidFill>
                  <a:srgbClr val="000000"/>
                </a:solidFill>
                <a:latin typeface="Arial"/>
                <a:ea typeface="Arial"/>
                <a:cs typeface="Arial"/>
                <a:sym typeface="Arial"/>
              </a:rPr>
              <a:t>Theo dõi, giám sát các dự án EE;</a:t>
            </a:r>
            <a:endParaRPr/>
          </a:p>
          <a:p>
            <a:pPr indent="-342900" lvl="0" marL="342900" marR="0" rtl="0" algn="l">
              <a:lnSpc>
                <a:spcPct val="150000"/>
              </a:lnSpc>
              <a:spcBef>
                <a:spcPts val="0"/>
              </a:spcBef>
              <a:spcAft>
                <a:spcPts val="0"/>
              </a:spcAft>
              <a:buClr>
                <a:srgbClr val="000000"/>
              </a:buClr>
              <a:buSzPts val="2400"/>
              <a:buFont typeface="Noto Sans Symbols"/>
              <a:buChar char="▪"/>
            </a:pPr>
            <a:r>
              <a:rPr b="0" i="0" lang="en-US" sz="2400" u="none" cap="none" strike="noStrike">
                <a:solidFill>
                  <a:srgbClr val="000000"/>
                </a:solidFill>
                <a:latin typeface="Arial"/>
                <a:ea typeface="Arial"/>
                <a:cs typeface="Arial"/>
                <a:sym typeface="Arial"/>
              </a:rPr>
              <a:t>Quản lý tài khoản bảo lãnh và lập báo cáo định kỳ cho MOIT và WB.</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32"/>
          <p:cNvSpPr txBox="1"/>
          <p:nvPr/>
        </p:nvSpPr>
        <p:spPr>
          <a:xfrm>
            <a:off x="838200" y="1249350"/>
            <a:ext cx="4090800" cy="523200"/>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Vai trò của PFIs</a:t>
            </a:r>
            <a:endParaRPr b="1" i="0" sz="3000" u="none" cap="none" strike="noStrike">
              <a:solidFill>
                <a:schemeClr val="lt1"/>
              </a:solidFill>
              <a:latin typeface="Arial"/>
              <a:ea typeface="Arial"/>
              <a:cs typeface="Arial"/>
              <a:sym typeface="Arial"/>
            </a:endParaRPr>
          </a:p>
        </p:txBody>
      </p:sp>
      <p:sp>
        <p:nvSpPr>
          <p:cNvPr id="108" name="Google Shape;108;p32"/>
          <p:cNvSpPr txBox="1"/>
          <p:nvPr/>
        </p:nvSpPr>
        <p:spPr>
          <a:xfrm>
            <a:off x="838200" y="1966800"/>
            <a:ext cx="4090800" cy="41097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US" sz="1800" u="none" cap="none" strike="noStrike">
                <a:solidFill>
                  <a:srgbClr val="000000"/>
                </a:solidFill>
                <a:latin typeface="Arial"/>
                <a:ea typeface="Arial"/>
                <a:cs typeface="Arial"/>
                <a:sym typeface="Arial"/>
              </a:rPr>
              <a:t>PFIs là các tổ chức tài chính được công nhận đủ điều kiện tham gia RSF.</a:t>
            </a:r>
            <a:br>
              <a:rPr b="0" i="0" lang="en-US" sz="1800" u="none" cap="none" strike="noStrike">
                <a:solidFill>
                  <a:srgbClr val="000000"/>
                </a:solidFill>
                <a:latin typeface="Arial"/>
                <a:ea typeface="Arial"/>
                <a:cs typeface="Arial"/>
                <a:sym typeface="Arial"/>
              </a:rPr>
            </a:br>
            <a:r>
              <a:rPr b="0" i="0" lang="en-US" sz="1800" u="none" cap="none" strike="noStrike">
                <a:solidFill>
                  <a:srgbClr val="000000"/>
                </a:solidFill>
                <a:latin typeface="Arial"/>
                <a:ea typeface="Arial"/>
                <a:cs typeface="Arial"/>
                <a:sym typeface="Arial"/>
              </a:rPr>
              <a:t>Họ chịu trách nhiệm thẩm định, cho vay, giám sát và thu hồi các khoản vay EE;</a:t>
            </a:r>
            <a:endParaRPr sz="1800"/>
          </a:p>
          <a:p>
            <a:pPr indent="0" lvl="0" marL="0" marR="0" rtl="0" algn="just">
              <a:lnSpc>
                <a:spcPct val="150000"/>
              </a:lnSpc>
              <a:spcBef>
                <a:spcPts val="0"/>
              </a:spcBef>
              <a:spcAft>
                <a:spcPts val="0"/>
              </a:spcAft>
              <a:buNone/>
            </a:pPr>
            <a:r>
              <a:rPr b="0" i="0" lang="en-US" sz="1800" u="none" cap="none" strike="noStrike">
                <a:solidFill>
                  <a:srgbClr val="000000"/>
                </a:solidFill>
                <a:latin typeface="Arial"/>
                <a:ea typeface="Arial"/>
                <a:cs typeface="Arial"/>
                <a:sym typeface="Arial"/>
              </a:rPr>
              <a:t>PFIs nộp hồ sơ</a:t>
            </a:r>
            <a:r>
              <a:rPr lang="en-US" sz="1800"/>
              <a:t> bảo lãnh RSF</a:t>
            </a:r>
            <a:r>
              <a:rPr b="0" i="0" lang="en-US" sz="1800" u="none" cap="none" strike="noStrike">
                <a:solidFill>
                  <a:srgbClr val="000000"/>
                </a:solidFill>
                <a:latin typeface="Arial"/>
                <a:ea typeface="Arial"/>
                <a:cs typeface="Arial"/>
                <a:sym typeface="Arial"/>
              </a:rPr>
              <a:t> lên PIE khi đáp ứng đầy đủ điều kiện kỹ thuật và tài chính;</a:t>
            </a:r>
            <a:endParaRPr sz="1800"/>
          </a:p>
          <a:p>
            <a:pPr indent="0" lvl="0" marL="0" marR="0" rtl="0" algn="just">
              <a:lnSpc>
                <a:spcPct val="150000"/>
              </a:lnSpc>
              <a:spcBef>
                <a:spcPts val="0"/>
              </a:spcBef>
              <a:spcAft>
                <a:spcPts val="0"/>
              </a:spcAft>
              <a:buNone/>
            </a:pPr>
            <a:r>
              <a:rPr b="0" i="0" lang="en-US" sz="1800" u="none" cap="none" strike="noStrike">
                <a:solidFill>
                  <a:srgbClr val="000000"/>
                </a:solidFill>
                <a:latin typeface="Arial"/>
                <a:ea typeface="Arial"/>
                <a:cs typeface="Arial"/>
                <a:sym typeface="Arial"/>
              </a:rPr>
              <a:t>Họ cũng phải báo cáo định kỳ về tình trạng khoản vay và dự án cho PIE.</a:t>
            </a:r>
            <a:endParaRPr b="0" i="0" sz="1800" u="none" cap="none" strike="noStrike">
              <a:solidFill>
                <a:srgbClr val="000000"/>
              </a:solidFill>
              <a:latin typeface="Arial"/>
              <a:ea typeface="Arial"/>
              <a:cs typeface="Arial"/>
              <a:sym typeface="Arial"/>
            </a:endParaRPr>
          </a:p>
        </p:txBody>
      </p:sp>
      <p:pic>
        <p:nvPicPr>
          <p:cNvPr descr="A blue and white chart with blue arrows&#10;&#10;AI-generated content may be incorrect." id="109" name="Google Shape;109;p32"/>
          <p:cNvPicPr preferRelativeResize="0"/>
          <p:nvPr/>
        </p:nvPicPr>
        <p:blipFill rotWithShape="1">
          <a:blip r:embed="rId3">
            <a:alphaModFix/>
          </a:blip>
          <a:srcRect b="0" l="0" r="0" t="0"/>
          <a:stretch/>
        </p:blipFill>
        <p:spPr>
          <a:xfrm>
            <a:off x="5036256" y="448365"/>
            <a:ext cx="7661754" cy="636831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2024-10-28T02:26:51Z</dcterms:created>
  <dc:creator>Microsoft account</dc:creator>
</cp:coreProperties>
</file>